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 id="2147484233" r:id="rId8"/>
  </p:sldMasterIdLst>
  <p:notesMasterIdLst>
    <p:notesMasterId r:id="rId54"/>
  </p:notesMasterIdLst>
  <p:handoutMasterIdLst>
    <p:handoutMasterId r:id="rId55"/>
  </p:handoutMasterIdLst>
  <p:sldIdLst>
    <p:sldId id="1163" r:id="rId9"/>
    <p:sldId id="1164" r:id="rId10"/>
    <p:sldId id="1165" r:id="rId11"/>
    <p:sldId id="1166" r:id="rId12"/>
    <p:sldId id="1167" r:id="rId13"/>
    <p:sldId id="1168" r:id="rId14"/>
    <p:sldId id="1169" r:id="rId15"/>
    <p:sldId id="1170" r:id="rId16"/>
    <p:sldId id="1171" r:id="rId17"/>
    <p:sldId id="1172" r:id="rId18"/>
    <p:sldId id="1173" r:id="rId19"/>
    <p:sldId id="1174" r:id="rId20"/>
    <p:sldId id="1175" r:id="rId21"/>
    <p:sldId id="1176" r:id="rId22"/>
    <p:sldId id="1177" r:id="rId23"/>
    <p:sldId id="1178" r:id="rId24"/>
    <p:sldId id="1179" r:id="rId25"/>
    <p:sldId id="1180" r:id="rId26"/>
    <p:sldId id="1181" r:id="rId27"/>
    <p:sldId id="1182" r:id="rId28"/>
    <p:sldId id="1183" r:id="rId29"/>
    <p:sldId id="1184" r:id="rId30"/>
    <p:sldId id="1185" r:id="rId31"/>
    <p:sldId id="1186" r:id="rId32"/>
    <p:sldId id="1187" r:id="rId33"/>
    <p:sldId id="1188" r:id="rId34"/>
    <p:sldId id="1189" r:id="rId35"/>
    <p:sldId id="1190" r:id="rId36"/>
    <p:sldId id="1191" r:id="rId37"/>
    <p:sldId id="1192" r:id="rId38"/>
    <p:sldId id="1193" r:id="rId39"/>
    <p:sldId id="1194" r:id="rId40"/>
    <p:sldId id="1195" r:id="rId41"/>
    <p:sldId id="1196" r:id="rId42"/>
    <p:sldId id="1197" r:id="rId43"/>
    <p:sldId id="1198" r:id="rId44"/>
    <p:sldId id="1199" r:id="rId45"/>
    <p:sldId id="1200" r:id="rId46"/>
    <p:sldId id="1201" r:id="rId47"/>
    <p:sldId id="1202" r:id="rId48"/>
    <p:sldId id="1203" r:id="rId49"/>
    <p:sldId id="1204" r:id="rId50"/>
    <p:sldId id="1205" r:id="rId51"/>
    <p:sldId id="1206" r:id="rId52"/>
    <p:sldId id="1207" r:id="rId5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A6D790"/>
    <a:srgbClr val="505050"/>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871" autoAdjust="0"/>
  </p:normalViewPr>
  <p:slideViewPr>
    <p:cSldViewPr>
      <p:cViewPr varScale="1">
        <p:scale>
          <a:sx n="60" d="100"/>
          <a:sy n="60" d="100"/>
        </p:scale>
        <p:origin x="888" y="7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9/7/2016</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9/7/2016</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03D1AC-AE9D-48D5-8B67-D59D21AF1D37}" type="datetime1">
              <a:rPr lang="en-US" smtClean="0"/>
              <a:t>9/7/2016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biggest difference between using maps in ports or in orchestrations is that, when we use maps inside orchestrations we can have multiple messages inputs (transformations of many  documents into one final document – transformations N</a:t>
            </a:r>
            <a:r>
              <a:rPr lang="en-US" sz="900" kern="1200" dirty="0">
                <a:solidFill>
                  <a:schemeClr val="tx1"/>
                </a:solidFill>
                <a:effectLst/>
                <a:latin typeface="Segoe UI Light" pitchFamily="34" charset="0"/>
                <a:ea typeface="+mn-ea"/>
                <a:cs typeface="+mn-cs"/>
                <a:sym typeface="Wingdings" panose="05000000000000000000" pitchFamily="2" charset="2"/>
              </a:rPr>
              <a:t></a:t>
            </a:r>
            <a:r>
              <a:rPr lang="en-US" sz="900" kern="1200" dirty="0">
                <a:solidFill>
                  <a:schemeClr val="tx1"/>
                </a:solidFill>
                <a:effectLst/>
                <a:latin typeface="Segoe UI Light" pitchFamily="34" charset="0"/>
                <a:ea typeface="+mn-ea"/>
                <a:cs typeface="+mn-cs"/>
              </a:rPr>
              <a:t>1) and ports only allows a single input message (transformations 1</a:t>
            </a:r>
            <a:r>
              <a:rPr lang="en-US" sz="900" kern="1200" dirty="0">
                <a:solidFill>
                  <a:schemeClr val="tx1"/>
                </a:solidFill>
                <a:effectLst/>
                <a:latin typeface="Segoe UI Light" pitchFamily="34" charset="0"/>
                <a:ea typeface="+mn-ea"/>
                <a:cs typeface="+mn-cs"/>
                <a:sym typeface="Wingdings" panose="05000000000000000000" pitchFamily="2" charset="2"/>
              </a:rPr>
              <a:t></a:t>
            </a:r>
            <a:r>
              <a:rPr lang="en-US" sz="900" kern="1200" dirty="0">
                <a:solidFill>
                  <a:schemeClr val="tx1"/>
                </a:solidFill>
                <a:effectLst/>
                <a:latin typeface="Segoe UI Light" pitchFamily="34" charset="0"/>
                <a:ea typeface="+mn-ea"/>
                <a:cs typeface="+mn-cs"/>
              </a:rPr>
              <a:t>1).</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E17D56-F2B3-40A4-AE13-62E3B91EF3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177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EAF0D2B-113F-4409-8F26-414979AD4E6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87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EAF0D2B-113F-4409-8F26-414979AD4E6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98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258B20-B955-4E13-A998-6CF9158E6F4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846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Basically on this mapping problem there are two similar schemes, which we intend to map the source elements in their proper destination and for which we implemented the following challenges:</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Concatenate the first and last name in order to give the full name (Concatenation of values);</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Map the Address in its destination element (Direct copy)</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Transform the date of birth in age (Custom scripts);</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Zip Code should only be mapped if it has a valid string, otherwise it will not be mapped (Conditional selection);</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element Civil Status is optional and as we have no evidence in the source to map it, it should be ignored (Add new values).</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Additionally, we perform a more advanced mapping logic to calculate the total of national and international calls using cycles, conditional selections and mathematical operations.</a:t>
            </a:r>
            <a:endParaRPr lang="pt-PT" sz="900" kern="1200" dirty="0">
              <a:solidFill>
                <a:schemeClr val="tx1"/>
              </a:solidFill>
              <a:effectLst/>
              <a:latin typeface="Segoe UI Light" pitchFamily="34" charset="0"/>
              <a:ea typeface="+mn-ea"/>
              <a:cs typeface="+mn-cs"/>
            </a:endParaRPr>
          </a:p>
          <a:p>
            <a:endParaRPr lang="en-US" dirty="0"/>
          </a:p>
          <a:p>
            <a:r>
              <a:rPr lang="en-US" sz="900" kern="1200" dirty="0">
                <a:solidFill>
                  <a:schemeClr val="tx1"/>
                </a:solidFill>
                <a:effectLst/>
                <a:latin typeface="Segoe UI Light" pitchFamily="34" charset="0"/>
                <a:ea typeface="+mn-ea"/>
                <a:cs typeface="+mn-cs"/>
              </a:rPr>
              <a:t>The first element found is "Address"; Since there is link associated to this element, the link is translated by one </a:t>
            </a:r>
            <a:r>
              <a:rPr lang="en-US" sz="900" kern="1200" dirty="0" err="1">
                <a:solidFill>
                  <a:schemeClr val="tx1"/>
                </a:solidFill>
                <a:effectLst/>
                <a:latin typeface="Segoe UI Light" pitchFamily="34" charset="0"/>
                <a:ea typeface="+mn-ea"/>
                <a:cs typeface="+mn-cs"/>
              </a:rPr>
              <a:t>XPath</a:t>
            </a:r>
            <a:r>
              <a:rPr lang="en-US" sz="900" kern="1200" dirty="0">
                <a:solidFill>
                  <a:schemeClr val="tx1"/>
                </a:solidFill>
                <a:effectLst/>
                <a:latin typeface="Segoe UI Light" pitchFamily="34" charset="0"/>
                <a:ea typeface="+mn-ea"/>
                <a:cs typeface="+mn-cs"/>
              </a:rPr>
              <a:t> expression (”Address/text()”) that defines the element to be extracted from the source</a:t>
            </a:r>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8A5DD93-E3BB-4B12-B2CE-C6D640108329}"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923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second element found is “</a:t>
            </a:r>
            <a:r>
              <a:rPr lang="en-US" sz="900" kern="1200" dirty="0" err="1">
                <a:solidFill>
                  <a:schemeClr val="tx1"/>
                </a:solidFill>
                <a:effectLst/>
                <a:latin typeface="Segoe UI Light" pitchFamily="34" charset="0"/>
                <a:ea typeface="+mn-ea"/>
                <a:cs typeface="+mn-cs"/>
              </a:rPr>
              <a:t>ZipCode</a:t>
            </a:r>
            <a:r>
              <a:rPr lang="en-US" sz="900" kern="1200" dirty="0">
                <a:solidFill>
                  <a:schemeClr val="tx1"/>
                </a:solidFill>
                <a:effectLst/>
                <a:latin typeface="Segoe UI Light" pitchFamily="34" charset="0"/>
                <a:ea typeface="+mn-ea"/>
                <a:cs typeface="+mn-cs"/>
              </a:rPr>
              <a:t>” also with a link associated; It is a conditional selection that will be translated into a XSLT condition (</a:t>
            </a:r>
            <a:r>
              <a:rPr lang="en-US" sz="900" kern="1200" dirty="0" err="1">
                <a:solidFill>
                  <a:schemeClr val="tx1"/>
                </a:solidFill>
                <a:effectLst/>
                <a:latin typeface="Segoe UI Light" pitchFamily="34" charset="0"/>
                <a:ea typeface="+mn-ea"/>
                <a:cs typeface="+mn-cs"/>
              </a:rPr>
              <a:t>xsl:if</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7C90D8D-2DD6-465E-AA4E-34CE3B2F8BB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33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third element is "</a:t>
            </a:r>
            <a:r>
              <a:rPr lang="en-US" sz="900" kern="1200" dirty="0" err="1">
                <a:solidFill>
                  <a:schemeClr val="tx1"/>
                </a:solidFill>
                <a:effectLst/>
                <a:latin typeface="Segoe UI Light" pitchFamily="34" charset="0"/>
                <a:ea typeface="+mn-ea"/>
                <a:cs typeface="+mn-cs"/>
              </a:rPr>
              <a:t>CivilStatus</a:t>
            </a:r>
            <a:r>
              <a:rPr lang="en-US" sz="900" kern="1200" dirty="0">
                <a:solidFill>
                  <a:schemeClr val="tx1"/>
                </a:solidFill>
                <a:effectLst/>
                <a:latin typeface="Segoe UI Light" pitchFamily="34" charset="0"/>
                <a:ea typeface="+mn-ea"/>
                <a:cs typeface="+mn-cs"/>
              </a:rPr>
              <a:t>", since there are no links associated with this element, it is ignored in the mapping process</a:t>
            </a:r>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01ED35-CE67-40E0-9F51-38AE217A848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9889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fourth element to be processed is “</a:t>
            </a:r>
            <a:r>
              <a:rPr lang="en-US" sz="900" kern="1200" dirty="0" err="1">
                <a:solidFill>
                  <a:schemeClr val="tx1"/>
                </a:solidFill>
                <a:effectLst/>
                <a:latin typeface="Segoe UI Light" pitchFamily="34" charset="0"/>
                <a:ea typeface="+mn-ea"/>
                <a:cs typeface="+mn-cs"/>
              </a:rPr>
              <a:t>FullName</a:t>
            </a:r>
            <a:r>
              <a:rPr lang="en-US" sz="900" kern="1200" dirty="0">
                <a:solidFill>
                  <a:schemeClr val="tx1"/>
                </a:solidFill>
                <a:effectLst/>
                <a:latin typeface="Segoe UI Light" pitchFamily="34" charset="0"/>
                <a:ea typeface="+mn-ea"/>
                <a:cs typeface="+mn-cs"/>
              </a:rPr>
              <a:t>” and once again there is a link associated, which corresponds to the concatenation of two elements of the origin; If you check the generated code, is assigned to the element "</a:t>
            </a:r>
            <a:r>
              <a:rPr lang="en-US" sz="900" kern="1200" dirty="0" err="1">
                <a:solidFill>
                  <a:schemeClr val="tx1"/>
                </a:solidFill>
                <a:effectLst/>
                <a:latin typeface="Segoe UI Light" pitchFamily="34" charset="0"/>
                <a:ea typeface="+mn-ea"/>
                <a:cs typeface="+mn-cs"/>
              </a:rPr>
              <a:t>FullName</a:t>
            </a:r>
            <a:r>
              <a:rPr lang="en-US" sz="900" kern="1200" dirty="0">
                <a:solidFill>
                  <a:schemeClr val="tx1"/>
                </a:solidFill>
                <a:effectLst/>
                <a:latin typeface="Segoe UI Light" pitchFamily="34" charset="0"/>
                <a:ea typeface="+mn-ea"/>
                <a:cs typeface="+mn-cs"/>
              </a:rPr>
              <a:t>" the value of variable “$var:v3” that is generated from the execution of the function </a:t>
            </a:r>
            <a:r>
              <a:rPr lang="en-US" sz="900" i="1" kern="1200" dirty="0" err="1">
                <a:solidFill>
                  <a:schemeClr val="tx1"/>
                </a:solidFill>
                <a:effectLst/>
                <a:latin typeface="Segoe UI Light" pitchFamily="34" charset="0"/>
                <a:ea typeface="+mn-ea"/>
                <a:cs typeface="+mn-cs"/>
              </a:rPr>
              <a:t>userCSharp:StringConcat</a:t>
            </a:r>
            <a:r>
              <a:rPr lang="en-US" sz="900" kern="1200" dirty="0">
                <a:solidFill>
                  <a:schemeClr val="tx1"/>
                </a:solidFill>
                <a:effectLst/>
                <a:latin typeface="Segoe UI Light" pitchFamily="34" charset="0"/>
                <a:ea typeface="+mn-ea"/>
                <a:cs typeface="+mn-cs"/>
              </a:rPr>
              <a:t> that visually represents the </a:t>
            </a:r>
            <a:r>
              <a:rPr lang="en-US" sz="900" b="1" i="1" kern="1200" dirty="0">
                <a:solidFill>
                  <a:schemeClr val="tx1"/>
                </a:solidFill>
                <a:effectLst/>
                <a:latin typeface="Segoe UI Light" pitchFamily="34" charset="0"/>
                <a:ea typeface="+mn-ea"/>
                <a:cs typeface="+mn-cs"/>
              </a:rPr>
              <a:t>String Concatenate </a:t>
            </a:r>
            <a:r>
              <a:rPr lang="en-US" sz="900" b="1" i="1" kern="1200" dirty="0" err="1">
                <a:solidFill>
                  <a:schemeClr val="tx1"/>
                </a:solidFill>
                <a:effectLst/>
                <a:latin typeface="Segoe UI Light" pitchFamily="34" charset="0"/>
                <a:ea typeface="+mn-ea"/>
                <a:cs typeface="+mn-cs"/>
              </a:rPr>
              <a:t>Functoid</a:t>
            </a:r>
            <a:r>
              <a:rPr lang="en-US" sz="900" b="1" i="1"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4F8E07-2E4C-41CC-BC71-6965F52BA8F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29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fifth element is “Age”, a link is found which means that custom script found inside the </a:t>
            </a:r>
            <a:r>
              <a:rPr lang="en-US" sz="900" b="1" i="1" kern="1200" dirty="0" err="1">
                <a:solidFill>
                  <a:schemeClr val="tx1"/>
                </a:solidFill>
                <a:effectLst/>
                <a:latin typeface="Segoe UI Light" pitchFamily="34" charset="0"/>
                <a:ea typeface="+mn-ea"/>
                <a:cs typeface="+mn-cs"/>
              </a:rPr>
              <a:t>CSharp</a:t>
            </a:r>
            <a:r>
              <a:rPr lang="en-US" sz="900" b="1" i="1" kern="1200" dirty="0">
                <a:solidFill>
                  <a:schemeClr val="tx1"/>
                </a:solidFill>
                <a:effectLst/>
                <a:latin typeface="Segoe UI Light" pitchFamily="34" charset="0"/>
                <a:ea typeface="+mn-ea"/>
                <a:cs typeface="+mn-cs"/>
              </a:rPr>
              <a:t> Inline Scripting </a:t>
            </a:r>
            <a:r>
              <a:rPr lang="en-US" sz="900" b="1" i="1"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will be carried out:</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5A4EE53-393A-484B-8D3C-D967E9B8C96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0517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Finally we found the record “</a:t>
            </a:r>
            <a:r>
              <a:rPr lang="en-US" sz="900" kern="1200" dirty="0" err="1">
                <a:solidFill>
                  <a:schemeClr val="tx1"/>
                </a:solidFill>
                <a:effectLst/>
                <a:latin typeface="Segoe UI Light" pitchFamily="34" charset="0"/>
                <a:ea typeface="+mn-ea"/>
                <a:cs typeface="+mn-cs"/>
              </a:rPr>
              <a:t>PhoneBilling</a:t>
            </a:r>
            <a:r>
              <a:rPr lang="en-US" sz="900" kern="1200" dirty="0">
                <a:solidFill>
                  <a:schemeClr val="tx1"/>
                </a:solidFill>
                <a:effectLst/>
                <a:latin typeface="Segoe UI Light" pitchFamily="34" charset="0"/>
                <a:ea typeface="+mn-ea"/>
                <a:cs typeface="+mn-cs"/>
              </a:rPr>
              <a:t>” that contain two elements: “</a:t>
            </a:r>
            <a:r>
              <a:rPr lang="en-US" sz="900" kern="1200" dirty="0" err="1">
                <a:solidFill>
                  <a:schemeClr val="tx1"/>
                </a:solidFill>
                <a:effectLst/>
                <a:latin typeface="Segoe UI Light" pitchFamily="34" charset="0"/>
                <a:ea typeface="+mn-ea"/>
                <a:cs typeface="+mn-cs"/>
              </a:rPr>
              <a:t>TotalInternational</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TotalNational</a:t>
            </a:r>
            <a:r>
              <a:rPr lang="en-US" sz="900" kern="1200" dirty="0">
                <a:solidFill>
                  <a:schemeClr val="tx1"/>
                </a:solidFill>
                <a:effectLst/>
                <a:latin typeface="Segoe UI Light" pitchFamily="34" charset="0"/>
                <a:ea typeface="+mn-ea"/>
                <a:cs typeface="+mn-cs"/>
              </a:rPr>
              <a:t>” both with links associated. </a:t>
            </a:r>
            <a:endParaRPr lang="pt-PT"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Note that although we have not defined any cycle through loop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the compiler is smart enough to realize that we are dealing with a cycle and translate it correctly.</a:t>
            </a:r>
            <a:endParaRPr lang="pt-PT"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However, unfortunately, it will create an own cycle for each element. For a better optimization, it will require us to use a custom script.</a:t>
            </a:r>
            <a:endParaRPr lang="pt-PT"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Both elements are calculated using conditions and mathematical calculations as you will see in the generated code</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A51CCA-BF80-41B2-8B64-A99665986F5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08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AEC0AC-6E76-4844-A6E9-363007D57F5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743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37726FA-0E8E-47E0-91E1-04FD0DE71C2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73942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fact the order with which we associate links (</a:t>
            </a:r>
            <a:r>
              <a:rPr lang="en-US" sz="900" i="1" kern="1200" dirty="0" err="1">
                <a:solidFill>
                  <a:schemeClr val="tx1"/>
                </a:solidFill>
                <a:effectLst/>
                <a:latin typeface="Segoe UI Light" pitchFamily="34" charset="0"/>
                <a:ea typeface="+mn-ea"/>
                <a:cs typeface="+mn-cs"/>
              </a:rPr>
              <a:t>Drag&amp;Drop</a:t>
            </a:r>
            <a:r>
              <a:rPr lang="en-US" sz="900" kern="1200" dirty="0">
                <a:solidFill>
                  <a:schemeClr val="tx1"/>
                </a:solidFill>
                <a:effectLst/>
                <a:latin typeface="Segoe UI Light" pitchFamily="34" charset="0"/>
                <a:ea typeface="+mn-ea"/>
                <a:cs typeface="+mn-cs"/>
              </a:rPr>
              <a:t>) from the source to different destination elements is irrelevant, since the compiler, as previously explained, will process them in the correct order…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Except if we have to associate several links to the same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In this cases the order in which the link association takes place is extremely important and can lead to unexpected results.</a:t>
            </a:r>
            <a:endParaRPr lang="pt-PT" sz="900" kern="1200" dirty="0">
              <a:solidFill>
                <a:schemeClr val="tx1"/>
              </a:solidFill>
              <a:effectLst/>
              <a:latin typeface="Segoe UI Light" pitchFamily="34" charset="0"/>
              <a:ea typeface="+mn-ea"/>
              <a:cs typeface="+mn-cs"/>
            </a:endParaRP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If we change the order in which the links are associated to the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it will lead to mapping errors or unexpected results, according to the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used.</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699FC5-4471-4E83-9134-89F527FD5E0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9813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Except if we have to associate several links to the same element or record. In this cases the order in which the link association takes place is extremely important and can lead to unexpected results.</a:t>
            </a:r>
            <a:endParaRPr lang="pt-PT" sz="900" kern="1200" dirty="0">
              <a:solidFill>
                <a:schemeClr val="tx1"/>
              </a:solidFill>
              <a:effectLst/>
              <a:latin typeface="Segoe UI Light" pitchFamily="34" charset="0"/>
              <a:ea typeface="+mn-ea"/>
              <a:cs typeface="+mn-cs"/>
            </a:endParaRPr>
          </a:p>
          <a:p>
            <a:endParaRPr lang="en-US" dirty="0"/>
          </a:p>
          <a:p>
            <a:r>
              <a:rPr lang="en-US" sz="900" kern="1200" dirty="0">
                <a:solidFill>
                  <a:schemeClr val="tx1"/>
                </a:solidFill>
                <a:effectLst/>
                <a:latin typeface="Segoe UI Light" pitchFamily="34" charset="0"/>
                <a:ea typeface="+mn-ea"/>
                <a:cs typeface="+mn-cs"/>
              </a:rPr>
              <a:t>If we change the order in which we associate the links on the same element in the destination schema we can also have an impact on the desired final result.</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Unfortunately, when we associated different links in the same element, there is no way or place in the graphical editor where you can check the order of the association, for example, similarly to what happens with the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The only way to verify the order in these cases is to inspect the XSLT generated code or testing the map.</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CD35CD3-FAD0-4D89-82D9-9D659C3427D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6004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However there is one important exception to this rule of Link Sequence, especially when using custom scripts in recursive records or elements.</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Once again, a good example of this scenario is the use of custom scripts to increment counters. We can illustrate this scenario by adding two 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to the map</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would expect that in the first cycle the result of the second script was the value "1", in the second cycle we obtained the value "2" and so on. However, if we test the map, we will see that the reality is different:</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327FA43-2A11-4241-9625-D7EC67F4C22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2220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FC5A6F-D68D-4AEA-91A5-4F4B18761F52}"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4258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1A1CC0-A1D3-4EC4-BBBB-692A91A43E6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193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a:solidFill>
                  <a:schemeClr val="tx1"/>
                </a:solidFill>
                <a:effectLst/>
                <a:latin typeface="Segoe UI Light" pitchFamily="34" charset="0"/>
                <a:ea typeface="+mn-ea"/>
                <a:cs typeface="+mn-cs"/>
              </a:rPr>
              <a:t>Readability</a:t>
            </a:r>
            <a:r>
              <a:rPr lang="en-US" sz="90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Maintainability</a:t>
            </a:r>
            <a:r>
              <a:rPr lang="en-US" sz="900" kern="1200" dirty="0">
                <a:solidFill>
                  <a:schemeClr val="tx1"/>
                </a:solidFill>
                <a:effectLst/>
                <a:latin typeface="Segoe UI Light" pitchFamily="34" charset="0"/>
                <a:ea typeface="+mn-ea"/>
                <a:cs typeface="+mn-cs"/>
              </a:rPr>
              <a:t>: For new and even for expert developers, or even when working with developers from other teams, using multiple grid pages will make the map easier to read and maintain if necessary make changes</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Level of effort</a:t>
            </a:r>
            <a:r>
              <a:rPr lang="en-US" sz="900" kern="1200" dirty="0">
                <a:solidFill>
                  <a:schemeClr val="tx1"/>
                </a:solidFill>
                <a:effectLst/>
                <a:latin typeface="Segoe UI Light" pitchFamily="34" charset="0"/>
                <a:ea typeface="+mn-ea"/>
                <a:cs typeface="+mn-cs"/>
              </a:rPr>
              <a:t>: by being easier to read and maintain you will reduce the development time.</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Documentation</a:t>
            </a:r>
            <a:r>
              <a:rPr lang="en-US" sz="900" kern="1200" dirty="0">
                <a:solidFill>
                  <a:schemeClr val="tx1"/>
                </a:solidFill>
                <a:effectLst/>
                <a:latin typeface="Segoe UI Light" pitchFamily="34" charset="0"/>
                <a:ea typeface="+mn-ea"/>
                <a:cs typeface="+mn-cs"/>
              </a:rPr>
              <a:t>: Using this technique will also help you to make a better map documentation, and sometimes this could be enough to self-documenting the map</a:t>
            </a:r>
            <a:endParaRPr lang="pt-PT"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CB6CC8-3E42-4129-9743-01DD0DD850F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3474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8F51E1D-7AF9-48A9-B399-31FE8A4F45F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2081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Label and Comments</a:t>
            </a:r>
            <a:r>
              <a:rPr lang="en-US" sz="900" kern="1200" dirty="0">
                <a:solidFill>
                  <a:schemeClr val="tx1"/>
                </a:solidFill>
                <a:effectLst/>
                <a:latin typeface="Segoe UI Light" pitchFamily="34" charset="0"/>
                <a:ea typeface="+mn-ea"/>
                <a:cs typeface="+mn-cs"/>
              </a:rPr>
              <a:t> tab</a:t>
            </a:r>
          </a:p>
          <a:p>
            <a:pPr lvl="1"/>
            <a:r>
              <a:rPr lang="en-US" sz="900" kern="1200" dirty="0">
                <a:solidFill>
                  <a:schemeClr val="tx1"/>
                </a:solidFill>
                <a:effectLst/>
                <a:latin typeface="Segoe UI Light" pitchFamily="34" charset="0"/>
                <a:ea typeface="+mn-ea"/>
                <a:cs typeface="+mn-cs"/>
              </a:rPr>
              <a:t>Label – Enter the new name. The maximum number of characters allowed is 256. If a string with more than 256 characters is specified, the first 256 characters are accepted and the rest are discarded.</a:t>
            </a:r>
            <a:endParaRPr lang="pt-PT"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Comments – Enter the comments for the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The maximum number of characters allowed is 1024. If a string with more than 1024 characters is specified, the first 1024 characters are accepted and the rest are discarded.</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768F77-42DB-447F-BEE1-53CBDEADB05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3708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Label and Comments</a:t>
            </a:r>
            <a:r>
              <a:rPr lang="en-US" sz="900" kern="1200" dirty="0">
                <a:solidFill>
                  <a:schemeClr val="tx1"/>
                </a:solidFill>
                <a:effectLst/>
                <a:latin typeface="Segoe UI Light" pitchFamily="34" charset="0"/>
                <a:ea typeface="+mn-ea"/>
                <a:cs typeface="+mn-cs"/>
              </a:rPr>
              <a:t> tab</a:t>
            </a:r>
          </a:p>
          <a:p>
            <a:pPr lvl="1"/>
            <a:r>
              <a:rPr lang="en-US" sz="900" kern="1200" dirty="0">
                <a:solidFill>
                  <a:schemeClr val="tx1"/>
                </a:solidFill>
                <a:effectLst/>
                <a:latin typeface="Segoe UI Light" pitchFamily="34" charset="0"/>
                <a:ea typeface="+mn-ea"/>
                <a:cs typeface="+mn-cs"/>
              </a:rPr>
              <a:t>Label – Enter the new name. The maximum number of characters allowed is 256. If a string with more than 256 characters is specified, the first 256 characters are accepted and the rest are discarded.</a:t>
            </a:r>
            <a:endParaRPr lang="pt-PT"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Comments – Enter the comments for the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The maximum number of characters allowed is 1024. If a string with more than 1024 characters is specified, the first 1024 characters are accepted and the rest are discarded.</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768F77-42DB-447F-BEE1-53CBDEADB05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8963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My name is Sandro Pereira and I’m working as a BizTalk Consultant at DevScope in Portugal an amazing company and I’m a Microsoft Integration MVP since 2011</a:t>
            </a:r>
            <a:endParaRPr lang="pt-PT" sz="900" kern="1200" dirty="0">
              <a:solidFill>
                <a:schemeClr val="tx1"/>
              </a:solidFill>
              <a:effectLst/>
              <a:latin typeface="Segoe UI Light" pitchFamily="34" charset="0"/>
              <a:ea typeface="+mn-ea"/>
              <a:cs typeface="+mn-cs"/>
            </a:endParaRPr>
          </a:p>
          <a:p>
            <a:pPr>
              <a:buClr>
                <a:schemeClr val="tx1"/>
              </a:buClr>
            </a:pPr>
            <a:r>
              <a:rPr lang="en-US" sz="2000" dirty="0"/>
              <a:t>Writer of numerous articles for Portuguese </a:t>
            </a:r>
            <a:r>
              <a:rPr lang="en-US" sz="2000" dirty="0" err="1"/>
              <a:t>eMagazine</a:t>
            </a:r>
            <a:r>
              <a:rPr lang="en-US" sz="2000" dirty="0"/>
              <a:t> “</a:t>
            </a:r>
            <a:r>
              <a:rPr lang="en-US" sz="2000" dirty="0" err="1"/>
              <a:t>Programar</a:t>
            </a:r>
            <a:r>
              <a:rPr lang="en-US" sz="2000" dirty="0"/>
              <a:t>”</a:t>
            </a:r>
          </a:p>
          <a:p>
            <a:pPr>
              <a:buClr>
                <a:schemeClr val="tx1"/>
              </a:buClr>
            </a:pPr>
            <a:r>
              <a:rPr lang="en-US" sz="2000" dirty="0"/>
              <a:t>Author “Sandro Pereira BizTalk Blog” http://sandroaspbiztalkblog.wordpress.com</a:t>
            </a:r>
          </a:p>
          <a:p>
            <a:pPr>
              <a:buClr>
                <a:schemeClr val="tx1"/>
              </a:buClr>
            </a:pPr>
            <a:r>
              <a:rPr lang="en-US" sz="2000" dirty="0"/>
              <a:t>Member of “BizTalkAdminsblogging.com” and “BizTalk </a:t>
            </a:r>
            <a:r>
              <a:rPr lang="en-US" sz="2000" dirty="0" err="1"/>
              <a:t>Brasil</a:t>
            </a:r>
            <a:r>
              <a:rPr lang="en-US" sz="2000" dirty="0"/>
              <a:t>” community</a:t>
            </a:r>
          </a:p>
          <a:p>
            <a:pPr>
              <a:buClr>
                <a:schemeClr val="tx1"/>
              </a:buClr>
            </a:pPr>
            <a:r>
              <a:rPr lang="en-US" sz="2000" dirty="0"/>
              <a:t>Member </a:t>
            </a:r>
            <a:r>
              <a:rPr lang="en-US" sz="2000" dirty="0" err="1"/>
              <a:t>NetPonto</a:t>
            </a:r>
            <a:r>
              <a:rPr lang="en-US" sz="2000" dirty="0"/>
              <a:t> community</a:t>
            </a:r>
          </a:p>
          <a:p>
            <a:pPr>
              <a:buClr>
                <a:schemeClr val="tx1"/>
              </a:buClr>
            </a:pPr>
            <a:r>
              <a:rPr lang="en-US" sz="2000" dirty="0"/>
              <a:t>MSDN BizTalk 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42576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2000" b="0" dirty="0"/>
              <a:t>We can make an analogy with C# code, if we are reading a function or a piece of code that doesn’t have any comment or inadequate nomenclature can become difficult and time consuming to understand, but if it’s well structured and commented the developer's life will be facilitated, same principals applies here</a:t>
            </a: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BBE7C9-8F3E-446F-B761-C3167C7527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6034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4D0D8F2-0EB6-48F4-89FD-6A32E10E6F4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1317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Validating a Map</a:t>
            </a:r>
            <a:endParaRPr lang="pt-PT"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Before a map is deployed, it should be tested to ensure that the resulting message contains the desired results. The BizTalk Mapper provides the tools for validating a map and testing a map with sample data, much as can be done with schemas</a:t>
            </a:r>
          </a:p>
          <a:p>
            <a:r>
              <a:rPr lang="en-US" sz="900" b="1" kern="1200" dirty="0">
                <a:solidFill>
                  <a:schemeClr val="tx1"/>
                </a:solidFill>
                <a:effectLst/>
                <a:latin typeface="Segoe UI Light" pitchFamily="34" charset="0"/>
                <a:ea typeface="+mn-ea"/>
                <a:cs typeface="+mn-cs"/>
              </a:rPr>
              <a:t>Testing a Map</a:t>
            </a:r>
            <a:endParaRPr lang="pt-PT"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Before you can test a map, you need to specify the type and location of an instance message to be used for testing. Several properties need to be configured, which are set in the .NET properties for the map. The .NET properties, as distinguished from the BizTalk properties, are accessed by right-clicking the map in Solution Explorer, and then clicking Properties.</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Validate </a:t>
            </a:r>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Input</a:t>
            </a:r>
            <a:r>
              <a:rPr lang="en-US" sz="900" kern="1200" dirty="0">
                <a:solidFill>
                  <a:schemeClr val="tx1"/>
                </a:solidFill>
                <a:effectLst/>
                <a:latin typeface="Segoe UI Light" pitchFamily="34" charset="0"/>
                <a:ea typeface="+mn-ea"/>
                <a:cs typeface="+mn-cs"/>
              </a:rPr>
              <a:t>. Specifies that the input message should be validated.</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Validate </a:t>
            </a:r>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Output</a:t>
            </a:r>
            <a:r>
              <a:rPr lang="en-US" sz="900" kern="1200" dirty="0">
                <a:solidFill>
                  <a:schemeClr val="tx1"/>
                </a:solidFill>
                <a:effectLst/>
                <a:latin typeface="Segoe UI Light" pitchFamily="34" charset="0"/>
                <a:ea typeface="+mn-ea"/>
                <a:cs typeface="+mn-cs"/>
              </a:rPr>
              <a:t>. Specifies that the output message should be validated.</a:t>
            </a:r>
            <a:endParaRPr lang="pt-PT" sz="900" kern="1200" dirty="0">
              <a:solidFill>
                <a:schemeClr val="tx1"/>
              </a:solidFill>
              <a:effectLst/>
              <a:latin typeface="Segoe UI Light" pitchFamily="34" charset="0"/>
              <a:ea typeface="+mn-ea"/>
              <a:cs typeface="+mn-cs"/>
            </a:endParaRPr>
          </a:p>
          <a:p>
            <a:pPr lvl="0"/>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Input Instance</a:t>
            </a:r>
            <a:r>
              <a:rPr lang="en-US" sz="900" kern="1200" dirty="0">
                <a:solidFill>
                  <a:schemeClr val="tx1"/>
                </a:solidFill>
                <a:effectLst/>
                <a:latin typeface="Segoe UI Light" pitchFamily="34" charset="0"/>
                <a:ea typeface="+mn-ea"/>
                <a:cs typeface="+mn-cs"/>
              </a:rPr>
              <a:t>. This is the message that you will use as the source message instance for the map. This instance should be validated using the schema validation steps described in Module 2, “Creating Schemas.”</a:t>
            </a:r>
            <a:endParaRPr lang="pt-PT" sz="900" kern="1200" dirty="0">
              <a:solidFill>
                <a:schemeClr val="tx1"/>
              </a:solidFill>
              <a:effectLst/>
              <a:latin typeface="Segoe UI Light" pitchFamily="34" charset="0"/>
              <a:ea typeface="+mn-ea"/>
              <a:cs typeface="+mn-cs"/>
            </a:endParaRPr>
          </a:p>
          <a:p>
            <a:pPr lvl="0"/>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Input</a:t>
            </a:r>
            <a:r>
              <a:rPr lang="en-US" sz="900" kern="1200" dirty="0">
                <a:solidFill>
                  <a:schemeClr val="tx1"/>
                </a:solidFill>
                <a:effectLst/>
                <a:latin typeface="Segoe UI Light" pitchFamily="34" charset="0"/>
                <a:ea typeface="+mn-ea"/>
                <a:cs typeface="+mn-cs"/>
              </a:rPr>
              <a:t>. This specifies the format of the test message (XML, Native, or Generated Instance).  Native specifies that Visual Studio must convert the input file from flat file format to XML before executing the map.</a:t>
            </a:r>
            <a:endParaRPr lang="pt-PT" sz="900" kern="1200" dirty="0">
              <a:solidFill>
                <a:schemeClr val="tx1"/>
              </a:solidFill>
              <a:effectLst/>
              <a:latin typeface="Segoe UI Light" pitchFamily="34" charset="0"/>
              <a:ea typeface="+mn-ea"/>
              <a:cs typeface="+mn-cs"/>
            </a:endParaRPr>
          </a:p>
          <a:p>
            <a:pPr lvl="0"/>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Output</a:t>
            </a:r>
            <a:r>
              <a:rPr lang="en-US" sz="900" kern="1200" dirty="0">
                <a:solidFill>
                  <a:schemeClr val="tx1"/>
                </a:solidFill>
                <a:effectLst/>
                <a:latin typeface="Segoe UI Light" pitchFamily="34" charset="0"/>
                <a:ea typeface="+mn-ea"/>
                <a:cs typeface="+mn-cs"/>
              </a:rPr>
              <a:t>. This specifies the format of the test message (XML or Native).</a:t>
            </a:r>
            <a:endParaRPr lang="pt-PT" sz="900" kern="1200" dirty="0">
              <a:solidFill>
                <a:schemeClr val="tx1"/>
              </a:solidFill>
              <a:effectLst/>
              <a:latin typeface="Segoe UI Light" pitchFamily="34" charset="0"/>
              <a:ea typeface="+mn-ea"/>
              <a:cs typeface="+mn-cs"/>
            </a:endParaRPr>
          </a:p>
          <a:p>
            <a:pPr lvl="0"/>
            <a:r>
              <a:rPr lang="en-US" sz="900" b="1" kern="1200" dirty="0" err="1">
                <a:solidFill>
                  <a:schemeClr val="tx1"/>
                </a:solidFill>
                <a:effectLst/>
                <a:latin typeface="Segoe UI Light" pitchFamily="34" charset="0"/>
                <a:ea typeface="+mn-ea"/>
                <a:cs typeface="+mn-cs"/>
              </a:rPr>
              <a:t>TestMap</a:t>
            </a:r>
            <a:r>
              <a:rPr lang="en-US" sz="900" b="1" kern="1200" dirty="0">
                <a:solidFill>
                  <a:schemeClr val="tx1"/>
                </a:solidFill>
                <a:effectLst/>
                <a:latin typeface="Segoe UI Light" pitchFamily="34" charset="0"/>
                <a:ea typeface="+mn-ea"/>
                <a:cs typeface="+mn-cs"/>
              </a:rPr>
              <a:t> Output Instance</a:t>
            </a:r>
            <a:r>
              <a:rPr lang="en-US" sz="900" kern="1200" dirty="0">
                <a:solidFill>
                  <a:schemeClr val="tx1"/>
                </a:solidFill>
                <a:effectLst/>
                <a:latin typeface="Segoe UI Light" pitchFamily="34" charset="0"/>
                <a:ea typeface="+mn-ea"/>
                <a:cs typeface="+mn-cs"/>
              </a:rPr>
              <a:t>. Specifies the file location for the message to be written to. If the file exists in the same location, it will be overwritten.</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After configuring the test properties, right-click the map in Solution Explorer, and then click Test Map. A link to the input and output message will be shown.</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5CDC36-E2D8-40F3-A640-1BD29E55F78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1336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advantages of using the built-in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Overview</a:t>
            </a:r>
            <a:r>
              <a:rPr lang="en-US" sz="900" kern="1200" dirty="0">
                <a:solidFill>
                  <a:schemeClr val="tx1"/>
                </a:solidFill>
                <a:effectLst/>
                <a:latin typeface="Segoe UI Light" pitchFamily="34" charset="0"/>
                <a:ea typeface="+mn-ea"/>
                <a:cs typeface="+mn-cs"/>
              </a:rPr>
              <a:t>: Using the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can give a developer a better overview of what functionality a map provides, and sometimes also provides a good overview for not developers also. Whereas 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with custom XSLT needs to be read by a developer to be able to understand what is happening.</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Maintainability</a:t>
            </a:r>
            <a:r>
              <a:rPr lang="en-US" sz="900" kern="1200" dirty="0">
                <a:solidFill>
                  <a:schemeClr val="tx1"/>
                </a:solidFill>
                <a:effectLst/>
                <a:latin typeface="Segoe UI Light" pitchFamily="34" charset="0"/>
                <a:ea typeface="+mn-ea"/>
                <a:cs typeface="+mn-cs"/>
              </a:rPr>
              <a:t>: A BizTalk developer knows about maps and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without necessarily having to know or be an expert in XSLT (</a:t>
            </a:r>
            <a:r>
              <a:rPr lang="pt-PT" sz="900" kern="1200" dirty="0" err="1">
                <a:solidFill>
                  <a:schemeClr val="tx1"/>
                </a:solidFill>
                <a:effectLst/>
                <a:latin typeface="Segoe UI Light" pitchFamily="34" charset="0"/>
                <a:ea typeface="+mn-ea"/>
                <a:cs typeface="+mn-cs"/>
              </a:rPr>
              <a:t>although</a:t>
            </a:r>
            <a:r>
              <a:rPr lang="pt-PT" sz="900" kern="1200" dirty="0">
                <a:solidFill>
                  <a:schemeClr val="tx1"/>
                </a:solidFill>
                <a:effectLst/>
                <a:latin typeface="Segoe UI Light" pitchFamily="34" charset="0"/>
                <a:ea typeface="+mn-ea"/>
                <a:cs typeface="+mn-cs"/>
              </a:rPr>
              <a:t> I </a:t>
            </a:r>
            <a:r>
              <a:rPr lang="pt-PT" sz="900" kern="1200" dirty="0" err="1">
                <a:solidFill>
                  <a:schemeClr val="tx1"/>
                </a:solidFill>
                <a:effectLst/>
                <a:latin typeface="Segoe UI Light" pitchFamily="34" charset="0"/>
                <a:ea typeface="+mn-ea"/>
                <a:cs typeface="+mn-cs"/>
              </a:rPr>
              <a:t>find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extremely</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important</a:t>
            </a:r>
            <a:r>
              <a:rPr lang="en-US" sz="900" kern="1200" dirty="0">
                <a:solidFill>
                  <a:schemeClr val="tx1"/>
                </a:solidFill>
                <a:effectLst/>
                <a:latin typeface="Segoe UI Light" pitchFamily="34" charset="0"/>
                <a:ea typeface="+mn-ea"/>
                <a:cs typeface="+mn-cs"/>
              </a:rPr>
              <a:t>). By staying with the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you give a BizTalk developer, new, expert or even to external team members, the best possible opportunity to understand a new map and for them to maintain. </a:t>
            </a:r>
            <a:r>
              <a:rPr lang="en-US" sz="900" u="sng" kern="1200" dirty="0">
                <a:solidFill>
                  <a:schemeClr val="tx1"/>
                </a:solidFill>
                <a:effectLst/>
                <a:latin typeface="Segoe UI Light" pitchFamily="34" charset="0"/>
                <a:ea typeface="+mn-ea"/>
                <a:cs typeface="+mn-cs"/>
              </a:rPr>
              <a:t>This reason is valid if you don’t use very complex </a:t>
            </a:r>
            <a:r>
              <a:rPr lang="en-US" sz="900" u="sng" kern="1200" dirty="0" err="1">
                <a:solidFill>
                  <a:schemeClr val="tx1"/>
                </a:solidFill>
                <a:effectLst/>
                <a:latin typeface="Segoe UI Light" pitchFamily="34" charset="0"/>
                <a:ea typeface="+mn-ea"/>
                <a:cs typeface="+mn-cs"/>
              </a:rPr>
              <a:t>functoid</a:t>
            </a:r>
            <a:r>
              <a:rPr lang="en-US" sz="900" u="sng" kern="1200" dirty="0">
                <a:solidFill>
                  <a:schemeClr val="tx1"/>
                </a:solidFill>
                <a:effectLst/>
                <a:latin typeface="Segoe UI Light" pitchFamily="34" charset="0"/>
                <a:ea typeface="+mn-ea"/>
                <a:cs typeface="+mn-cs"/>
              </a:rPr>
              <a:t> chain and use best practices in how to organize and document your maps</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Level of effort</a:t>
            </a:r>
            <a:r>
              <a:rPr lang="en-US" sz="900" kern="1200" dirty="0">
                <a:solidFill>
                  <a:schemeClr val="tx1"/>
                </a:solidFill>
                <a:effectLst/>
                <a:latin typeface="Segoe UI Light" pitchFamily="34" charset="0"/>
                <a:ea typeface="+mn-ea"/>
                <a:cs typeface="+mn-cs"/>
              </a:rPr>
              <a:t>: by being easier to read and maintain you will reduce the development time.</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Disadvantages or precautions to take when using built-in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Limit of operations scope</a:t>
            </a:r>
            <a:r>
              <a:rPr lang="en-US" sz="900" kern="1200" dirty="0">
                <a:solidFill>
                  <a:schemeClr val="tx1"/>
                </a:solidFill>
                <a:effectLst/>
                <a:latin typeface="Segoe UI Light" pitchFamily="34" charset="0"/>
                <a:ea typeface="+mn-ea"/>
                <a:cs typeface="+mn-cs"/>
              </a:rPr>
              <a:t>: Although BizTalk Server provides many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to support a range of diverse operations, </a:t>
            </a:r>
            <a:r>
              <a:rPr lang="pt-PT" sz="900" kern="1200" dirty="0" err="1">
                <a:solidFill>
                  <a:schemeClr val="tx1"/>
                </a:solidFill>
                <a:effectLst/>
                <a:latin typeface="Segoe UI Light" pitchFamily="34" charset="0"/>
                <a:ea typeface="+mn-ea"/>
                <a:cs typeface="+mn-cs"/>
              </a:rPr>
              <a:t>we</a:t>
            </a:r>
            <a:r>
              <a:rPr lang="pt-PT" sz="900" kern="1200" dirty="0">
                <a:solidFill>
                  <a:schemeClr val="tx1"/>
                </a:solidFill>
                <a:effectLst/>
                <a:latin typeface="Segoe UI Light" pitchFamily="34" charset="0"/>
                <a:ea typeface="+mn-ea"/>
                <a:cs typeface="+mn-cs"/>
              </a:rPr>
              <a:t> are </a:t>
            </a:r>
            <a:r>
              <a:rPr lang="pt-PT" sz="900" kern="1200" dirty="0" err="1">
                <a:solidFill>
                  <a:schemeClr val="tx1"/>
                </a:solidFill>
                <a:effectLst/>
                <a:latin typeface="Segoe UI Light" pitchFamily="34" charset="0"/>
                <a:ea typeface="+mn-ea"/>
                <a:cs typeface="+mn-cs"/>
              </a:rPr>
              <a:t>limited</a:t>
            </a:r>
            <a:r>
              <a:rPr lang="pt-PT" sz="900" kern="1200" dirty="0">
                <a:solidFill>
                  <a:schemeClr val="tx1"/>
                </a:solidFill>
                <a:effectLst/>
                <a:latin typeface="Segoe UI Light" pitchFamily="34" charset="0"/>
                <a:ea typeface="+mn-ea"/>
                <a:cs typeface="+mn-cs"/>
              </a:rPr>
              <a:t> to </a:t>
            </a:r>
            <a:r>
              <a:rPr lang="pt-PT" sz="900" kern="1200" dirty="0" err="1">
                <a:solidFill>
                  <a:schemeClr val="tx1"/>
                </a:solidFill>
                <a:effectLst/>
                <a:latin typeface="Segoe UI Light" pitchFamily="34" charset="0"/>
                <a:ea typeface="+mn-ea"/>
                <a:cs typeface="+mn-cs"/>
              </a:rPr>
              <a:t>the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number</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of</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existing</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operations</a:t>
            </a:r>
            <a:r>
              <a:rPr lang="pt-PT"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a:p>
          <a:p>
            <a:r>
              <a:rPr lang="en-US" sz="900" kern="1200" dirty="0">
                <a:solidFill>
                  <a:schemeClr val="tx1"/>
                </a:solidFill>
                <a:effectLst/>
                <a:latin typeface="Segoe UI Light" pitchFamily="34" charset="0"/>
                <a:ea typeface="+mn-ea"/>
                <a:cs typeface="+mn-cs"/>
              </a:rPr>
              <a:t>The advantages of using Scripting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Performance</a:t>
            </a:r>
            <a:r>
              <a:rPr lang="en-US" sz="900" kern="1200" dirty="0">
                <a:solidFill>
                  <a:schemeClr val="tx1"/>
                </a:solidFill>
                <a:effectLst/>
                <a:latin typeface="Segoe UI Light" pitchFamily="34" charset="0"/>
                <a:ea typeface="+mn-ea"/>
                <a:cs typeface="+mn-cs"/>
              </a:rPr>
              <a:t>. It seems rather obvious that automatically generated XSLT can’t perform as well as custom XSLT. So if you really need high performance, use your own XSLT. </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Maintainability</a:t>
            </a:r>
            <a:r>
              <a:rPr lang="en-US" sz="900" kern="1200" dirty="0">
                <a:solidFill>
                  <a:schemeClr val="tx1"/>
                </a:solidFill>
                <a:effectLst/>
                <a:latin typeface="Segoe UI Light" pitchFamily="34" charset="0"/>
                <a:ea typeface="+mn-ea"/>
                <a:cs typeface="+mn-cs"/>
              </a:rPr>
              <a:t>. If you remember I used this argument also in the built-in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as well with conditions and the same appends here if you use 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(C# or XSLT) to simplify the complex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chain or to be more reusable, then you are improving the </a:t>
            </a:r>
            <a:r>
              <a:rPr lang="en-US" sz="900" b="1" kern="1200" dirty="0">
                <a:solidFill>
                  <a:schemeClr val="tx1"/>
                </a:solidFill>
                <a:effectLst/>
                <a:latin typeface="Segoe UI Light" pitchFamily="34" charset="0"/>
                <a:ea typeface="+mn-ea"/>
                <a:cs typeface="+mn-cs"/>
              </a:rPr>
              <a:t>Readability</a:t>
            </a:r>
            <a:r>
              <a:rPr lang="en-US" sz="900" kern="1200" dirty="0">
                <a:solidFill>
                  <a:schemeClr val="tx1"/>
                </a:solidFill>
                <a:effectLst/>
                <a:latin typeface="Segoe UI Light" pitchFamily="34" charset="0"/>
                <a:ea typeface="+mn-ea"/>
                <a:cs typeface="+mn-cs"/>
              </a:rPr>
              <a:t> of the map and therefore enhance the maintaining process.</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Everything is possible</a:t>
            </a:r>
            <a:r>
              <a:rPr lang="en-US" sz="900" kern="1200" dirty="0">
                <a:solidFill>
                  <a:schemeClr val="tx1"/>
                </a:solidFill>
                <a:effectLst/>
                <a:latin typeface="Segoe UI Light" pitchFamily="34" charset="0"/>
                <a:ea typeface="+mn-ea"/>
                <a:cs typeface="+mn-cs"/>
              </a:rPr>
              <a:t>: Basically you can do what you want. Use different script types or combine them to solve your transformation problems. </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Disadvantages or precautions to take when using 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pPr lvl="0"/>
            <a:r>
              <a:rPr lang="pt-PT" sz="900" b="1" kern="1200" dirty="0">
                <a:solidFill>
                  <a:schemeClr val="tx1"/>
                </a:solidFill>
                <a:effectLst/>
                <a:latin typeface="Segoe UI Light" pitchFamily="34" charset="0"/>
                <a:ea typeface="+mn-ea"/>
                <a:cs typeface="+mn-cs"/>
              </a:rPr>
              <a:t>Reuse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We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need</a:t>
            </a:r>
            <a:r>
              <a:rPr lang="pt-PT" sz="900" kern="1200" dirty="0">
                <a:solidFill>
                  <a:schemeClr val="tx1"/>
                </a:solidFill>
                <a:effectLst/>
                <a:latin typeface="Segoe UI Light" pitchFamily="34" charset="0"/>
                <a:ea typeface="+mn-ea"/>
                <a:cs typeface="+mn-cs"/>
              </a:rPr>
              <a:t> to </a:t>
            </a:r>
            <a:r>
              <a:rPr lang="pt-PT" sz="900" kern="1200" dirty="0" err="1">
                <a:solidFill>
                  <a:schemeClr val="tx1"/>
                </a:solidFill>
                <a:effectLst/>
                <a:latin typeface="Segoe UI Light" pitchFamily="34" charset="0"/>
                <a:ea typeface="+mn-ea"/>
                <a:cs typeface="+mn-cs"/>
              </a:rPr>
              <a:t>rewrite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over</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and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over</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again</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the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code</a:t>
            </a:r>
            <a:r>
              <a:rPr lang="pt-PT" sz="900" kern="1200" dirty="0">
                <a:solidFill>
                  <a:schemeClr val="tx1"/>
                </a:solidFill>
                <a:effectLst/>
                <a:latin typeface="Segoe UI Light" pitchFamily="34" charset="0"/>
                <a:ea typeface="+mn-ea"/>
                <a:cs typeface="+mn-cs"/>
              </a:rPr>
              <a:t>!</a:t>
            </a:r>
          </a:p>
          <a:p>
            <a:pPr lvl="0"/>
            <a:r>
              <a:rPr lang="pt-PT" sz="900" b="1" kern="1200" dirty="0" err="1">
                <a:solidFill>
                  <a:schemeClr val="tx1"/>
                </a:solidFill>
                <a:effectLst/>
                <a:latin typeface="Segoe UI Light" pitchFamily="34" charset="0"/>
                <a:ea typeface="+mn-ea"/>
                <a:cs typeface="+mn-cs"/>
              </a:rPr>
              <a:t>Compiler</a:t>
            </a:r>
            <a:r>
              <a:rPr lang="pt-PT" sz="900" b="1" kern="1200" dirty="0">
                <a:solidFill>
                  <a:schemeClr val="tx1"/>
                </a:solidFill>
                <a:effectLst/>
                <a:latin typeface="Segoe UI Light" pitchFamily="34" charset="0"/>
                <a:ea typeface="+mn-ea"/>
                <a:cs typeface="+mn-cs"/>
              </a:rPr>
              <a:t> </a:t>
            </a:r>
            <a:r>
              <a:rPr lang="pt-PT" sz="900" b="1" kern="1200" dirty="0" err="1">
                <a:solidFill>
                  <a:schemeClr val="tx1"/>
                </a:solidFill>
                <a:effectLst/>
                <a:latin typeface="Segoe UI Light" pitchFamily="34" charset="0"/>
                <a:ea typeface="+mn-ea"/>
                <a:cs typeface="+mn-cs"/>
              </a:rPr>
              <a:t>limitations</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When you create a script, for example a C# function, remember to give it a correct name because all scripts with the same name are treated as one by the compiler regardless of whether the code is equal or not.</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Support</a:t>
            </a:r>
            <a:r>
              <a:rPr lang="en-US" sz="900" kern="1200" dirty="0">
                <a:solidFill>
                  <a:schemeClr val="tx1"/>
                </a:solidFill>
                <a:effectLst/>
                <a:latin typeface="Segoe UI Light" pitchFamily="34" charset="0"/>
                <a:ea typeface="+mn-ea"/>
                <a:cs typeface="+mn-cs"/>
              </a:rPr>
              <a:t>: If you are thinking in use XSLT language:  it supports only XSLT 1.0 (XSLT 2.0 not supported).</a:t>
            </a:r>
            <a:endParaRPr lang="pt-PT"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BE437F-67A1-4E21-B676-7454D04E95E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9522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 alternative to wrap repeated transformation rule logic in custom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is to put this rules in an external assembly and call this assembly through a Scripting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a:p>
            <a:endParaRPr lang="en-US" dirty="0"/>
          </a:p>
          <a:p>
            <a:r>
              <a:rPr lang="en-US" sz="900" kern="1200" dirty="0">
                <a:solidFill>
                  <a:schemeClr val="tx1"/>
                </a:solidFill>
                <a:effectLst/>
                <a:latin typeface="Segoe UI Light" pitchFamily="34" charset="0"/>
                <a:ea typeface="+mn-ea"/>
                <a:cs typeface="+mn-cs"/>
              </a:rPr>
              <a:t>The advantages of using External Assemblies:</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Maintenance: </a:t>
            </a:r>
            <a:r>
              <a:rPr lang="en-US" sz="900" kern="1200" dirty="0">
                <a:solidFill>
                  <a:schemeClr val="tx1"/>
                </a:solidFill>
                <a:effectLst/>
                <a:latin typeface="Segoe UI Light" pitchFamily="34" charset="0"/>
                <a:ea typeface="+mn-ea"/>
                <a:cs typeface="+mn-cs"/>
              </a:rPr>
              <a:t>If you have an external assembly with your transformation rule logic, then you can </a:t>
            </a:r>
            <a:r>
              <a:rPr lang="pt-PT" sz="900" kern="1200" dirty="0" err="1">
                <a:solidFill>
                  <a:schemeClr val="tx1"/>
                </a:solidFill>
                <a:effectLst/>
                <a:latin typeface="Segoe UI Light" pitchFamily="34" charset="0"/>
                <a:ea typeface="+mn-ea"/>
                <a:cs typeface="+mn-cs"/>
              </a:rPr>
              <a:t>easily</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maintain it (making fixes or updates) without having to update and redeploy the maps. This means that you can change the way all those maps work by modifying and replacing the assembly in the global assembly cache (GAC).</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Level of effort</a:t>
            </a:r>
            <a:r>
              <a:rPr lang="en-US" sz="900" kern="1200" dirty="0">
                <a:solidFill>
                  <a:schemeClr val="tx1"/>
                </a:solidFill>
                <a:effectLst/>
                <a:latin typeface="Segoe UI Light" pitchFamily="34" charset="0"/>
                <a:ea typeface="+mn-ea"/>
                <a:cs typeface="+mn-cs"/>
              </a:rPr>
              <a:t>: They are reusable. Because the .</a:t>
            </a:r>
            <a:r>
              <a:rPr lang="en-US" sz="900" kern="1200" dirty="0" err="1">
                <a:solidFill>
                  <a:schemeClr val="tx1"/>
                </a:solidFill>
                <a:effectLst/>
                <a:latin typeface="Segoe UI Light" pitchFamily="34" charset="0"/>
                <a:ea typeface="+mn-ea"/>
                <a:cs typeface="+mn-cs"/>
              </a:rPr>
              <a:t>dll</a:t>
            </a:r>
            <a:r>
              <a:rPr lang="en-US" sz="900" kern="1200" dirty="0">
                <a:solidFill>
                  <a:schemeClr val="tx1"/>
                </a:solidFill>
                <a:effectLst/>
                <a:latin typeface="Segoe UI Light" pitchFamily="34" charset="0"/>
                <a:ea typeface="+mn-ea"/>
                <a:cs typeface="+mn-cs"/>
              </a:rPr>
              <a:t> containing the transformation rule logics is deployed into the Global Assembly Cache (GAC), you can reference them in your project you can reference and use this functionality in your 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a:t>
            </a:r>
            <a:r>
              <a:rPr lang="pt-PT" sz="900" kern="1200" dirty="0">
                <a:solidFill>
                  <a:schemeClr val="tx1"/>
                </a:solidFill>
                <a:effectLst/>
                <a:latin typeface="Segoe UI Light" pitchFamily="34" charset="0"/>
                <a:ea typeface="+mn-ea"/>
                <a:cs typeface="+mn-cs"/>
              </a:rPr>
              <a:t>as </a:t>
            </a:r>
            <a:r>
              <a:rPr lang="pt-PT" sz="900" kern="1200" dirty="0" err="1">
                <a:solidFill>
                  <a:schemeClr val="tx1"/>
                </a:solidFill>
                <a:effectLst/>
                <a:latin typeface="Segoe UI Light" pitchFamily="34" charset="0"/>
                <a:ea typeface="+mn-ea"/>
                <a:cs typeface="+mn-cs"/>
              </a:rPr>
              <a:t>often</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you</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want</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and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again</a:t>
            </a:r>
            <a:r>
              <a:rPr lang="en-US" sz="900" kern="1200" dirty="0">
                <a:solidFill>
                  <a:schemeClr val="tx1"/>
                </a:solidFill>
                <a:effectLst/>
                <a:latin typeface="Segoe UI Light" pitchFamily="34" charset="0"/>
                <a:ea typeface="+mn-ea"/>
                <a:cs typeface="+mn-cs"/>
              </a:rPr>
              <a:t> considerably simplifying the development task at hand.</a:t>
            </a:r>
            <a:endParaRPr lang="pt-PT" sz="900" kern="1200" dirty="0">
              <a:solidFill>
                <a:schemeClr val="tx1"/>
              </a:solidFill>
              <a:effectLst/>
              <a:latin typeface="Segoe UI Light" pitchFamily="34" charset="0"/>
              <a:ea typeface="+mn-ea"/>
              <a:cs typeface="+mn-cs"/>
            </a:endParaRPr>
          </a:p>
          <a:p>
            <a:pPr lvl="0"/>
            <a:r>
              <a:rPr lang="pt-PT" sz="900" b="1" kern="1200" dirty="0" err="1">
                <a:solidFill>
                  <a:schemeClr val="tx1"/>
                </a:solidFill>
                <a:effectLst/>
                <a:latin typeface="Segoe UI Light" pitchFamily="34" charset="0"/>
                <a:ea typeface="+mn-ea"/>
                <a:cs typeface="+mn-cs"/>
              </a:rPr>
              <a:t>Development</a:t>
            </a:r>
            <a:r>
              <a:rPr lang="en-US" sz="900" kern="1200" dirty="0">
                <a:solidFill>
                  <a:schemeClr val="tx1"/>
                </a:solidFill>
                <a:effectLst/>
                <a:latin typeface="Segoe UI Light" pitchFamily="34" charset="0"/>
                <a:ea typeface="+mn-ea"/>
                <a:cs typeface="+mn-cs"/>
              </a:rPr>
              <a:t>: You can have several operations inside a single .</a:t>
            </a:r>
            <a:r>
              <a:rPr lang="en-US" sz="900" kern="1200" dirty="0" err="1">
                <a:solidFill>
                  <a:schemeClr val="tx1"/>
                </a:solidFill>
                <a:effectLst/>
                <a:latin typeface="Segoe UI Light" pitchFamily="34" charset="0"/>
                <a:ea typeface="+mn-ea"/>
                <a:cs typeface="+mn-cs"/>
              </a:rPr>
              <a:t>dll</a:t>
            </a:r>
            <a:r>
              <a:rPr lang="en-US" sz="900" kern="1200" dirty="0">
                <a:solidFill>
                  <a:schemeClr val="tx1"/>
                </a:solidFill>
                <a:effectLst/>
                <a:latin typeface="Segoe UI Light" pitchFamily="34" charset="0"/>
                <a:ea typeface="+mn-ea"/>
                <a:cs typeface="+mn-cs"/>
              </a:rPr>
              <a:t> and you can easily implement version control and have different versions running side-by-side</a:t>
            </a:r>
            <a:r>
              <a:rPr lang="pt-PT"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Disadvantages or precautions to take when using External Assemblies:</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Overview</a:t>
            </a:r>
            <a:r>
              <a:rPr lang="en-US"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Because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they</a:t>
            </a:r>
            <a:r>
              <a:rPr lang="pt-PT" sz="900" kern="1200" dirty="0">
                <a:solidFill>
                  <a:schemeClr val="tx1"/>
                </a:solidFill>
                <a:effectLst/>
                <a:latin typeface="Segoe UI Light" pitchFamily="34" charset="0"/>
                <a:ea typeface="+mn-ea"/>
                <a:cs typeface="+mn-cs"/>
              </a:rPr>
              <a:t> are </a:t>
            </a:r>
            <a:r>
              <a:rPr lang="pt-PT" sz="900" kern="1200" dirty="0" err="1">
                <a:solidFill>
                  <a:schemeClr val="tx1"/>
                </a:solidFill>
                <a:effectLst/>
                <a:latin typeface="Segoe UI Light" pitchFamily="34" charset="0"/>
                <a:ea typeface="+mn-ea"/>
                <a:cs typeface="+mn-cs"/>
              </a:rPr>
              <a:t>encapsulated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inside</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Scripting </a:t>
            </a:r>
            <a:r>
              <a:rPr lang="en-US" sz="900" kern="1200" dirty="0" err="1">
                <a:solidFill>
                  <a:schemeClr val="tx1"/>
                </a:solidFill>
                <a:effectLst/>
                <a:latin typeface="Segoe UI Light" pitchFamily="34" charset="0"/>
                <a:ea typeface="+mn-ea"/>
                <a:cs typeface="+mn-cs"/>
              </a:rPr>
              <a:t>Functoids</a:t>
            </a:r>
            <a:r>
              <a:rPr lang="en-US"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is</a:t>
            </a:r>
            <a:r>
              <a:rPr lang="pt-PT" sz="900" kern="1200" dirty="0">
                <a:solidFill>
                  <a:schemeClr val="tx1"/>
                </a:solidFill>
                <a:effectLst/>
                <a:latin typeface="Segoe UI Light" pitchFamily="34" charset="0"/>
                <a:ea typeface="+mn-ea"/>
                <a:cs typeface="+mn-cs"/>
              </a:rPr>
              <a:t> more </a:t>
            </a:r>
            <a:r>
              <a:rPr lang="pt-PT" sz="900" kern="1200" dirty="0" err="1">
                <a:solidFill>
                  <a:schemeClr val="tx1"/>
                </a:solidFill>
                <a:effectLst/>
                <a:latin typeface="Segoe UI Light" pitchFamily="34" charset="0"/>
                <a:ea typeface="+mn-ea"/>
                <a:cs typeface="+mn-cs"/>
              </a:rPr>
              <a:t>difficult</a:t>
            </a:r>
            <a:r>
              <a:rPr lang="pt-PT" sz="900" kern="1200" dirty="0">
                <a:solidFill>
                  <a:schemeClr val="tx1"/>
                </a:solidFill>
                <a:effectLst/>
                <a:latin typeface="Segoe UI Light" pitchFamily="34" charset="0"/>
                <a:ea typeface="+mn-ea"/>
                <a:cs typeface="+mn-cs"/>
              </a:rPr>
              <a:t> to </a:t>
            </a:r>
            <a:r>
              <a:rPr lang="pt-PT" sz="900" kern="1200" dirty="0" err="1">
                <a:solidFill>
                  <a:schemeClr val="tx1"/>
                </a:solidFill>
                <a:effectLst/>
                <a:latin typeface="Segoe UI Light" pitchFamily="34" charset="0"/>
                <a:ea typeface="+mn-ea"/>
                <a:cs typeface="+mn-cs"/>
              </a:rPr>
              <a:t>read</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visually on the map grid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compared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with</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built</a:t>
            </a:r>
            <a:r>
              <a:rPr lang="pt-PT" sz="900" kern="1200" dirty="0">
                <a:solidFill>
                  <a:schemeClr val="tx1"/>
                </a:solidFill>
                <a:effectLst/>
                <a:latin typeface="Segoe UI Light" pitchFamily="34" charset="0"/>
                <a:ea typeface="+mn-ea"/>
                <a:cs typeface="+mn-cs"/>
              </a:rPr>
              <a:t>-in </a:t>
            </a:r>
            <a:r>
              <a:rPr lang="pt-PT" sz="900" kern="1200" dirty="0" err="1">
                <a:solidFill>
                  <a:schemeClr val="tx1"/>
                </a:solidFill>
                <a:effectLst/>
                <a:latin typeface="Segoe UI Light" pitchFamily="34" charset="0"/>
                <a:ea typeface="+mn-ea"/>
                <a:cs typeface="+mn-cs"/>
              </a:rPr>
              <a:t>functoids</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or</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custom</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functoids</a:t>
            </a:r>
            <a:r>
              <a:rPr lang="pt-PT" sz="900" kern="1200" dirty="0">
                <a:solidFill>
                  <a:schemeClr val="tx1"/>
                </a:solidFill>
                <a:effectLst/>
                <a:latin typeface="Segoe UI Light" pitchFamily="34" charset="0"/>
                <a:ea typeface="+mn-ea"/>
                <a:cs typeface="+mn-cs"/>
              </a:rPr>
              <a:t>.</a:t>
            </a:r>
          </a:p>
          <a:p>
            <a:pPr lvl="0"/>
            <a:r>
              <a:rPr lang="pt-PT" sz="900" b="1" kern="1200" dirty="0" err="1">
                <a:solidFill>
                  <a:schemeClr val="tx1"/>
                </a:solidFill>
                <a:effectLst/>
                <a:latin typeface="Segoe UI Light" pitchFamily="34" charset="0"/>
                <a:ea typeface="+mn-ea"/>
                <a:cs typeface="+mn-cs"/>
              </a:rPr>
              <a:t>Compiler</a:t>
            </a:r>
            <a:r>
              <a:rPr lang="pt-PT" sz="900" b="1" kern="1200" dirty="0">
                <a:solidFill>
                  <a:schemeClr val="tx1"/>
                </a:solidFill>
                <a:effectLst/>
                <a:latin typeface="Segoe UI Light" pitchFamily="34" charset="0"/>
                <a:ea typeface="+mn-ea"/>
                <a:cs typeface="+mn-cs"/>
              </a:rPr>
              <a:t> </a:t>
            </a:r>
            <a:r>
              <a:rPr lang="pt-PT" sz="900" b="1" kern="1200" dirty="0" err="1">
                <a:solidFill>
                  <a:schemeClr val="tx1"/>
                </a:solidFill>
                <a:effectLst/>
                <a:latin typeface="Segoe UI Light" pitchFamily="34" charset="0"/>
                <a:ea typeface="+mn-ea"/>
                <a:cs typeface="+mn-cs"/>
              </a:rPr>
              <a:t>limitations</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By register the assembly in the GAC will make your function available to BizTalk, but the function will not be available to the map until you add the .</a:t>
            </a:r>
            <a:r>
              <a:rPr lang="en-US" sz="900" kern="1200" dirty="0" err="1">
                <a:solidFill>
                  <a:schemeClr val="tx1"/>
                </a:solidFill>
                <a:effectLst/>
                <a:latin typeface="Segoe UI Light" pitchFamily="34" charset="0"/>
                <a:ea typeface="+mn-ea"/>
                <a:cs typeface="+mn-cs"/>
              </a:rPr>
              <a:t>dll</a:t>
            </a:r>
            <a:r>
              <a:rPr lang="en-US" sz="900" kern="1200" dirty="0">
                <a:solidFill>
                  <a:schemeClr val="tx1"/>
                </a:solidFill>
                <a:effectLst/>
                <a:latin typeface="Segoe UI Light" pitchFamily="34" charset="0"/>
                <a:ea typeface="+mn-ea"/>
                <a:cs typeface="+mn-cs"/>
              </a:rPr>
              <a:t> as a reference to your mapping project. So you need to reference your assembly in every single project that you want to use.</a:t>
            </a:r>
            <a:endParaRPr lang="pt-PT" sz="900" kern="1200" dirty="0">
              <a:solidFill>
                <a:schemeClr val="tx1"/>
              </a:solidFill>
              <a:effectLst/>
              <a:latin typeface="Segoe UI Light" pitchFamily="34" charset="0"/>
              <a:ea typeface="+mn-ea"/>
              <a:cs typeface="+mn-cs"/>
            </a:endParaRPr>
          </a:p>
          <a:p>
            <a:pPr lvl="0"/>
            <a:r>
              <a:rPr lang="pt-PT" sz="900" b="1" kern="1200" dirty="0" err="1">
                <a:solidFill>
                  <a:schemeClr val="tx1"/>
                </a:solidFill>
                <a:effectLst/>
                <a:latin typeface="Segoe UI Light" pitchFamily="34" charset="0"/>
                <a:ea typeface="+mn-ea"/>
                <a:cs typeface="+mn-cs"/>
              </a:rPr>
              <a:t>Development</a:t>
            </a:r>
            <a:r>
              <a:rPr lang="pt-PT" sz="900" b="1" kern="1200" dirty="0">
                <a:solidFill>
                  <a:schemeClr val="tx1"/>
                </a:solidFill>
                <a:effectLst/>
                <a:latin typeface="Segoe UI Light" pitchFamily="34" charset="0"/>
                <a:ea typeface="+mn-ea"/>
                <a:cs typeface="+mn-cs"/>
              </a:rPr>
              <a:t>:</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requires experience with .NET Programming and since there may be multiple instances of a map running at the same time, you have to ensure that the code used in an assembly called from a Scripting </a:t>
            </a:r>
            <a:r>
              <a:rPr lang="en-US" sz="900" kern="1200" dirty="0" err="1">
                <a:solidFill>
                  <a:schemeClr val="tx1"/>
                </a:solidFill>
                <a:effectLst/>
                <a:latin typeface="Segoe UI Light" pitchFamily="34" charset="0"/>
                <a:ea typeface="+mn-ea"/>
                <a:cs typeface="+mn-cs"/>
              </a:rPr>
              <a:t>functoid</a:t>
            </a:r>
            <a:r>
              <a:rPr lang="en-US" sz="900" kern="1200" dirty="0">
                <a:solidFill>
                  <a:schemeClr val="tx1"/>
                </a:solidFill>
                <a:effectLst/>
                <a:latin typeface="Segoe UI Light" pitchFamily="34" charset="0"/>
                <a:ea typeface="+mn-ea"/>
                <a:cs typeface="+mn-cs"/>
              </a:rPr>
              <a:t> must be thread safe.</a:t>
            </a:r>
            <a:endParaRPr lang="pt-PT" sz="900" kern="120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BBE7C9-8F3E-446F-B761-C3167C7527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0273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b="0" dirty="0"/>
              <a:t>Second</a:t>
            </a:r>
            <a:r>
              <a:rPr lang="en-US" sz="2000" b="0" baseline="0" dirty="0"/>
              <a:t> rule: </a:t>
            </a:r>
            <a:r>
              <a:rPr lang="en-US" sz="2000" b="0" dirty="0"/>
              <a:t>A good example for using scripting </a:t>
            </a:r>
            <a:r>
              <a:rPr lang="en-US" sz="2000" b="0" dirty="0" err="1"/>
              <a:t>functoids</a:t>
            </a:r>
            <a:r>
              <a:rPr lang="en-US" sz="2000" b="0" dirty="0"/>
              <a:t> is to solve grouping problems, complex transformations rules with multiple elements or if/else decisions inside cycles.</a:t>
            </a: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BBE7C9-8F3E-446F-B761-C3167C7527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9719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advantages of using External Custom XSLT file:</a:t>
            </a:r>
            <a:endParaRPr lang="pt-PT" sz="900" kern="1200" dirty="0">
              <a:solidFill>
                <a:schemeClr val="tx1"/>
              </a:solidFill>
              <a:effectLst/>
              <a:latin typeface="Segoe UI Light" pitchFamily="34" charset="0"/>
              <a:ea typeface="+mn-ea"/>
              <a:cs typeface="+mn-cs"/>
            </a:endParaRPr>
          </a:p>
          <a:p>
            <a:pPr lvl="0"/>
            <a:r>
              <a:rPr lang="pt-PT" sz="900" b="1" kern="1200" dirty="0" err="1">
                <a:solidFill>
                  <a:schemeClr val="tx1"/>
                </a:solidFill>
                <a:effectLst/>
                <a:latin typeface="Segoe UI Light" pitchFamily="34" charset="0"/>
                <a:ea typeface="+mn-ea"/>
                <a:cs typeface="+mn-cs"/>
              </a:rPr>
              <a:t>Development</a:t>
            </a:r>
            <a:r>
              <a:rPr lang="en-US" sz="900" kern="1200" dirty="0">
                <a:solidFill>
                  <a:schemeClr val="tx1"/>
                </a:solidFill>
                <a:effectLst/>
                <a:latin typeface="Segoe UI Light" pitchFamily="34" charset="0"/>
                <a:ea typeface="+mn-ea"/>
                <a:cs typeface="+mn-cs"/>
              </a:rPr>
              <a:t>: XSLT file can be developed separately and hosted in a BizTalk map</a:t>
            </a:r>
            <a:r>
              <a:rPr lang="pt-PT"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Disadvantages when using External Custom XSLT file:</a:t>
            </a:r>
            <a:endParaRPr lang="pt-PT" sz="900" kern="1200" dirty="0">
              <a:solidFill>
                <a:schemeClr val="tx1"/>
              </a:solidFill>
              <a:effectLst/>
              <a:latin typeface="Segoe UI Light" pitchFamily="34" charset="0"/>
              <a:ea typeface="+mn-ea"/>
              <a:cs typeface="+mn-cs"/>
            </a:endParaRPr>
          </a:p>
          <a:p>
            <a:pPr lvl="0"/>
            <a:r>
              <a:rPr lang="en-US" sz="900" b="1" kern="1200" dirty="0">
                <a:solidFill>
                  <a:schemeClr val="tx1"/>
                </a:solidFill>
                <a:effectLst/>
                <a:latin typeface="Segoe UI Light" pitchFamily="34" charset="0"/>
                <a:ea typeface="+mn-ea"/>
                <a:cs typeface="+mn-cs"/>
              </a:rPr>
              <a:t>Level of effort</a:t>
            </a:r>
            <a:r>
              <a:rPr lang="en-US"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Not</a:t>
            </a:r>
            <a:r>
              <a:rPr lang="pt-PT" sz="900" kern="1200" dirty="0">
                <a:solidFill>
                  <a:schemeClr val="tx1"/>
                </a:solidFill>
                <a:effectLst/>
                <a:latin typeface="Segoe UI Light" pitchFamily="34" charset="0"/>
                <a:ea typeface="+mn-ea"/>
                <a:cs typeface="+mn-cs"/>
              </a:rPr>
              <a:t> quite as </a:t>
            </a:r>
            <a:r>
              <a:rPr lang="pt-PT" sz="900" kern="1200" dirty="0" err="1">
                <a:solidFill>
                  <a:schemeClr val="tx1"/>
                </a:solidFill>
                <a:effectLst/>
                <a:latin typeface="Segoe UI Light" pitchFamily="34" charset="0"/>
                <a:ea typeface="+mn-ea"/>
                <a:cs typeface="+mn-cs"/>
              </a:rPr>
              <a:t>intuitive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Functoids</a:t>
            </a:r>
            <a:r>
              <a:rPr lang="pt-PT" sz="900" kern="1200" dirty="0">
                <a:solidFill>
                  <a:schemeClr val="tx1"/>
                </a:solidFill>
                <a:effectLst/>
                <a:latin typeface="Segoe UI Light" pitchFamily="34" charset="0"/>
                <a:ea typeface="+mn-ea"/>
                <a:cs typeface="+mn-cs"/>
              </a:rPr>
              <a:t> are more </a:t>
            </a:r>
            <a:r>
              <a:rPr lang="pt-PT" sz="900" kern="1200" dirty="0" err="1">
                <a:solidFill>
                  <a:schemeClr val="tx1"/>
                </a:solidFill>
                <a:effectLst/>
                <a:latin typeface="Segoe UI Light" pitchFamily="34" charset="0"/>
                <a:ea typeface="+mn-ea"/>
                <a:cs typeface="+mn-cs"/>
              </a:rPr>
              <a:t>easy</a:t>
            </a:r>
            <a:r>
              <a:rPr lang="pt-PT" sz="900" kern="1200" dirty="0">
                <a:solidFill>
                  <a:schemeClr val="tx1"/>
                </a:solidFill>
                <a:effectLst/>
                <a:latin typeface="Segoe UI Light" pitchFamily="34" charset="0"/>
                <a:ea typeface="+mn-ea"/>
                <a:cs typeface="+mn-cs"/>
              </a:rPr>
              <a:t> to </a:t>
            </a:r>
            <a:r>
              <a:rPr lang="pt-PT" sz="900" kern="1200" dirty="0" err="1">
                <a:solidFill>
                  <a:schemeClr val="tx1"/>
                </a:solidFill>
                <a:effectLst/>
                <a:latin typeface="Segoe UI Light" pitchFamily="34" charset="0"/>
                <a:ea typeface="+mn-ea"/>
                <a:cs typeface="+mn-cs"/>
              </a:rPr>
              <a:t>read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visually</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on</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the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map</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grid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and</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therefore</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Requires</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geeky</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coding</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skills</a:t>
            </a:r>
            <a:endParaRPr lang="pt-PT" sz="900" kern="1200" dirty="0">
              <a:solidFill>
                <a:schemeClr val="tx1"/>
              </a:solidFill>
              <a:effectLst/>
              <a:latin typeface="Segoe UI Light" pitchFamily="34" charset="0"/>
              <a:ea typeface="+mn-ea"/>
              <a:cs typeface="+mn-cs"/>
            </a:endParaRPr>
          </a:p>
          <a:p>
            <a:pPr lvl="0"/>
            <a:r>
              <a:rPr lang="pt-PT" sz="900" b="1" kern="1200" dirty="0" err="1">
                <a:solidFill>
                  <a:schemeClr val="tx1"/>
                </a:solidFill>
                <a:effectLst/>
                <a:latin typeface="Segoe UI Light" pitchFamily="34" charset="0"/>
                <a:ea typeface="+mn-ea"/>
                <a:cs typeface="+mn-cs"/>
              </a:rPr>
              <a:t>Overview</a:t>
            </a:r>
            <a:r>
              <a:rPr lang="pt-PT" sz="900" b="1" kern="1200" dirty="0">
                <a:solidFill>
                  <a:schemeClr val="tx1"/>
                </a:solidFill>
                <a:effectLst/>
                <a:latin typeface="Segoe UI Light" pitchFamily="34" charset="0"/>
                <a:ea typeface="+mn-ea"/>
                <a:cs typeface="+mn-cs"/>
              </a:rPr>
              <a:t>:</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loss of visual map representation.</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Some people also mention that using External Custom XSLT file </a:t>
            </a:r>
            <a:r>
              <a:rPr lang="pt-PT" sz="900" kern="1200" dirty="0">
                <a:solidFill>
                  <a:schemeClr val="tx1"/>
                </a:solidFill>
                <a:effectLst/>
                <a:latin typeface="Segoe UI Light" pitchFamily="34" charset="0"/>
                <a:ea typeface="+mn-ea"/>
                <a:cs typeface="+mn-cs"/>
              </a:rPr>
              <a:t>can </a:t>
            </a:r>
            <a:r>
              <a:rPr lang="pt-PT" sz="900" kern="1200" dirty="0" err="1">
                <a:solidFill>
                  <a:schemeClr val="tx1"/>
                </a:solidFill>
                <a:effectLst/>
                <a:latin typeface="Segoe UI Light" pitchFamily="34" charset="0"/>
                <a:ea typeface="+mn-ea"/>
                <a:cs typeface="+mn-cs"/>
              </a:rPr>
              <a:t>also</a:t>
            </a:r>
            <a:r>
              <a:rPr lang="pt-PT" sz="900" kern="1200" dirty="0">
                <a:solidFill>
                  <a:schemeClr val="tx1"/>
                </a:solidFill>
                <a:effectLst/>
                <a:latin typeface="Segoe UI Light" pitchFamily="34" charset="0"/>
                <a:ea typeface="+mn-ea"/>
                <a:cs typeface="+mn-cs"/>
              </a:rPr>
              <a:t> improve:</a:t>
            </a:r>
          </a:p>
          <a:p>
            <a:pPr lvl="0"/>
            <a:r>
              <a:rPr lang="en-US" sz="900" b="1" kern="1200" dirty="0">
                <a:solidFill>
                  <a:schemeClr val="tx1"/>
                </a:solidFill>
                <a:effectLst/>
                <a:latin typeface="Segoe UI Light" pitchFamily="34" charset="0"/>
                <a:ea typeface="+mn-ea"/>
                <a:cs typeface="+mn-cs"/>
              </a:rPr>
              <a:t>Performance </a:t>
            </a:r>
            <a:r>
              <a:rPr lang="en-US" sz="900" kern="1200" dirty="0">
                <a:solidFill>
                  <a:schemeClr val="tx1"/>
                </a:solidFill>
                <a:effectLst/>
                <a:latin typeface="Segoe UI Light" pitchFamily="34" charset="0"/>
                <a:ea typeface="+mn-ea"/>
                <a:cs typeface="+mn-cs"/>
              </a:rPr>
              <a:t>and</a:t>
            </a:r>
            <a:r>
              <a:rPr lang="en-US" sz="900" b="1" kern="1200" dirty="0">
                <a:solidFill>
                  <a:schemeClr val="tx1"/>
                </a:solidFill>
                <a:effectLst/>
                <a:latin typeface="Segoe UI Light" pitchFamily="34" charset="0"/>
                <a:ea typeface="+mn-ea"/>
                <a:cs typeface="+mn-cs"/>
              </a:rPr>
              <a:t> </a:t>
            </a:r>
            <a:r>
              <a:rPr lang="pt-PT" sz="900" b="1" kern="1200" dirty="0" err="1">
                <a:solidFill>
                  <a:schemeClr val="tx1"/>
                </a:solidFill>
                <a:effectLst/>
                <a:latin typeface="Segoe UI Light" pitchFamily="34" charset="0"/>
                <a:ea typeface="+mn-ea"/>
                <a:cs typeface="+mn-cs"/>
              </a:rPr>
              <a:t>Compiler</a:t>
            </a:r>
            <a:r>
              <a:rPr lang="pt-PT" sz="900" b="1" kern="1200" dirty="0">
                <a:solidFill>
                  <a:schemeClr val="tx1"/>
                </a:solidFill>
                <a:effectLst/>
                <a:latin typeface="Segoe UI Light" pitchFamily="34" charset="0"/>
                <a:ea typeface="+mn-ea"/>
                <a:cs typeface="+mn-cs"/>
              </a:rPr>
              <a:t> </a:t>
            </a:r>
            <a:r>
              <a:rPr lang="pt-PT" sz="900" b="1" kern="1200" dirty="0" err="1">
                <a:solidFill>
                  <a:schemeClr val="tx1"/>
                </a:solidFill>
                <a:effectLst/>
                <a:latin typeface="Segoe UI Light" pitchFamily="34" charset="0"/>
                <a:ea typeface="+mn-ea"/>
                <a:cs typeface="+mn-cs"/>
              </a:rPr>
              <a:t>limitations</a:t>
            </a:r>
            <a:r>
              <a:rPr lang="en-US" sz="900" b="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Direct XSLT is more powerful, fewer limitations than the BizTalk Mapper and will definite will improved performance in complex transformation rules.</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 don’t agree because you can also implement use custom XSLT and use this approach.</a:t>
            </a:r>
            <a:endParaRPr lang="pt-PT"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BE437F-67A1-4E21-B676-7454D04E95E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4143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BE437F-67A1-4E21-B676-7454D04E95E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7716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8F89F60-0C81-49D4-968C-319A7542702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054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E17D56-F2B3-40A4-AE13-62E3B91EF3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9866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lnSpc>
                <a:spcPct val="100000"/>
              </a:lnSpc>
              <a:spcAft>
                <a:spcPts val="0"/>
              </a:spcAft>
              <a:defRPr/>
            </a:pPr>
            <a:r>
              <a:rPr lang="en-US" dirty="0"/>
              <a:t>Last year I told here that I was writing a book about Mapping Patterns… It is a pleasure to say that the book is already available for free… almost 400 pages about mapping so I hope </a:t>
            </a:r>
            <a:r>
              <a:rPr lang="pt-PT" dirty="0" err="1"/>
              <a:t>if</a:t>
            </a:r>
            <a:r>
              <a:rPr lang="pt-PT" dirty="0"/>
              <a:t> you </a:t>
            </a:r>
            <a:r>
              <a:rPr lang="pt-PT" dirty="0" err="1"/>
              <a:t>have</a:t>
            </a:r>
            <a:r>
              <a:rPr lang="pt-PT" dirty="0"/>
              <a:t> </a:t>
            </a:r>
            <a:r>
              <a:rPr lang="pt-PT" dirty="0" err="1"/>
              <a:t>not</a:t>
            </a:r>
            <a:r>
              <a:rPr lang="pt-PT" dirty="0"/>
              <a:t> </a:t>
            </a:r>
            <a:r>
              <a:rPr lang="pt-PT" dirty="0" err="1"/>
              <a:t>done</a:t>
            </a:r>
            <a:r>
              <a:rPr lang="pt-PT" dirty="0"/>
              <a:t> </a:t>
            </a:r>
            <a:r>
              <a:rPr lang="pt-PT" dirty="0" err="1"/>
              <a:t>so</a:t>
            </a:r>
            <a:r>
              <a:rPr lang="pt-PT" dirty="0"/>
              <a:t> </a:t>
            </a:r>
            <a:r>
              <a:rPr lang="pt-PT" dirty="0" err="1"/>
              <a:t>go</a:t>
            </a:r>
            <a:r>
              <a:rPr lang="pt-PT" dirty="0"/>
              <a:t> </a:t>
            </a:r>
            <a:r>
              <a:rPr lang="pt-PT" dirty="0" err="1"/>
              <a:t>there</a:t>
            </a:r>
            <a:r>
              <a:rPr lang="pt-PT" dirty="0"/>
              <a:t> download </a:t>
            </a:r>
            <a:r>
              <a:rPr lang="pt-PT" dirty="0" err="1"/>
              <a:t>it</a:t>
            </a:r>
            <a:r>
              <a:rPr lang="pt-PT" dirty="0"/>
              <a:t> </a:t>
            </a:r>
            <a:r>
              <a:rPr lang="pt-PT" dirty="0" err="1"/>
              <a:t>and</a:t>
            </a:r>
            <a:r>
              <a:rPr lang="pt-PT" dirty="0"/>
              <a:t> </a:t>
            </a:r>
            <a:r>
              <a:rPr lang="pt-PT" dirty="0" err="1"/>
              <a:t>hope</a:t>
            </a:r>
            <a:r>
              <a:rPr lang="pt-PT" dirty="0"/>
              <a:t> you </a:t>
            </a:r>
            <a:r>
              <a:rPr lang="pt-PT" dirty="0" err="1"/>
              <a:t>enjoy</a:t>
            </a:r>
            <a:endParaRPr lang="pt-PT" dirty="0"/>
          </a:p>
          <a:p>
            <a:pPr defTabSz="949478">
              <a:lnSpc>
                <a:spcPct val="100000"/>
              </a:lnSpc>
              <a:spcAft>
                <a:spcPts val="0"/>
              </a:spcAft>
              <a:defRPr/>
            </a:pP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18847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E17D56-F2B3-40A4-AE13-62E3B91EF3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1287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E17D56-F2B3-40A4-AE13-62E3B91EF3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034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E17D56-F2B3-40A4-AE13-62E3B91EF3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7005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pt-PT" dirty="0"/>
              <a:t>02- </a:t>
            </a:r>
            <a:r>
              <a:rPr lang="pt-PT" dirty="0" err="1"/>
              <a:t>JoinMultipleMessages</a:t>
            </a:r>
            <a:endParaRPr lang="pt-PT" dirty="0"/>
          </a:p>
          <a:p>
            <a:pPr defTabSz="931774">
              <a:lnSpc>
                <a:spcPct val="100000"/>
              </a:lnSpc>
              <a:spcAft>
                <a:spcPts val="0"/>
              </a:spcAft>
              <a:defRPr/>
            </a:pPr>
            <a:r>
              <a:rPr lang="pt-PT" dirty="0"/>
              <a:t>03- </a:t>
            </a:r>
            <a:r>
              <a:rPr lang="pt-PT" dirty="0" err="1"/>
              <a:t>HowToSendOrchestrationVariablesIntoMaps</a:t>
            </a:r>
            <a:endParaRPr lang="pt-PT" dirty="0"/>
          </a:p>
          <a:p>
            <a:pPr defTabSz="931774">
              <a:lnSpc>
                <a:spcPct val="100000"/>
              </a:lnSpc>
              <a:spcAft>
                <a:spcPts val="0"/>
              </a:spcAft>
              <a:defRPr/>
            </a:pPr>
            <a:r>
              <a:rPr lang="pt-PT" dirty="0"/>
              <a:t>04- </a:t>
            </a:r>
            <a:r>
              <a:rPr lang="pt-PT" dirty="0" err="1"/>
              <a:t>WorkingWithConstantValues</a:t>
            </a:r>
            <a:endParaRPr lang="pt-PT" dirty="0"/>
          </a:p>
          <a:p>
            <a:pPr defTabSz="931774">
              <a:lnSpc>
                <a:spcPct val="100000"/>
              </a:lnSpc>
              <a:spcAft>
                <a:spcPts val="0"/>
              </a:spcAft>
              <a:defRPr/>
            </a:pPr>
            <a:r>
              <a:rPr lang="pt-PT" dirty="0"/>
              <a:t>05- </a:t>
            </a:r>
            <a:r>
              <a:rPr lang="pt-PT" dirty="0" err="1"/>
              <a:t>MappingWorkingWithMultipleOutputMessages</a:t>
            </a:r>
            <a:endParaRPr lang="pt-PT" dirty="0"/>
          </a:p>
          <a:p>
            <a:pPr defTabSz="931774">
              <a:lnSpc>
                <a:spcPct val="100000"/>
              </a:lnSpc>
              <a:spcAft>
                <a:spcPts val="0"/>
              </a:spcAft>
              <a:defRPr/>
            </a:pPr>
            <a:r>
              <a:rPr lang="pt-PT" dirty="0"/>
              <a:t>06 – </a:t>
            </a:r>
            <a:r>
              <a:rPr lang="pt-PT" dirty="0" err="1"/>
              <a:t>WorkingWithConditions</a:t>
            </a:r>
            <a:endParaRPr lang="pt-PT" dirty="0"/>
          </a:p>
          <a:p>
            <a:pPr defTabSz="931774">
              <a:lnSpc>
                <a:spcPct val="100000"/>
              </a:lnSpc>
              <a:spcAft>
                <a:spcPts val="0"/>
              </a:spcAft>
              <a:defRPr/>
            </a:pPr>
            <a:r>
              <a:rPr lang="pt-PT" dirty="0"/>
              <a:t>07- </a:t>
            </a:r>
            <a:r>
              <a:rPr lang="pt-PT" dirty="0" err="1"/>
              <a:t>BizTalkMapperIFinLoppingRecord</a:t>
            </a:r>
            <a:endParaRPr lang="pt-PT" dirty="0"/>
          </a:p>
          <a:p>
            <a:pPr defTabSz="931774">
              <a:lnSpc>
                <a:spcPct val="100000"/>
              </a:lnSpc>
              <a:spcAft>
                <a:spcPts val="0"/>
              </a:spcAft>
              <a:defRPr/>
            </a:pPr>
            <a:r>
              <a:rPr lang="pt-PT" dirty="0"/>
              <a:t>08- </a:t>
            </a:r>
            <a:r>
              <a:rPr lang="pt-PT" dirty="0" err="1"/>
              <a:t>MuenchianGroupingSortingWithoutLosingMapFunctionalitie</a:t>
            </a:r>
            <a:endParaRPr lang="pt-PT" dirty="0"/>
          </a:p>
          <a:p>
            <a:pPr defTabSz="931774">
              <a:lnSpc>
                <a:spcPct val="100000"/>
              </a:lnSpc>
              <a:spcAft>
                <a:spcPts val="0"/>
              </a:spcAft>
              <a:defRPr/>
            </a:pPr>
            <a:r>
              <a:rPr lang="pt-PT" dirty="0"/>
              <a:t>10- </a:t>
            </a:r>
            <a:r>
              <a:rPr lang="pt-PT" dirty="0" err="1"/>
              <a:t>SandroPereira.MappingToNameValueRecord</a:t>
            </a:r>
            <a:endParaRPr lang="pt-PT" dirty="0"/>
          </a:p>
          <a:p>
            <a:pPr defTabSz="931774">
              <a:lnSpc>
                <a:spcPct val="100000"/>
              </a:lnSpc>
              <a:spcAft>
                <a:spcPts val="0"/>
              </a:spcAft>
              <a:defRPr/>
            </a:pPr>
            <a:r>
              <a:rPr lang="pt-PT" dirty="0"/>
              <a:t>11- </a:t>
            </a:r>
            <a:r>
              <a:rPr lang="pt-PT" dirty="0" err="1"/>
              <a:t>SandroPereira.NameValueToHierarchical</a:t>
            </a:r>
            <a:endParaRPr lang="pt-PT" dirty="0"/>
          </a:p>
          <a:p>
            <a:pPr defTabSz="931774">
              <a:lnSpc>
                <a:spcPct val="100000"/>
              </a:lnSpc>
              <a:spcAft>
                <a:spcPts val="0"/>
              </a:spcAft>
              <a:defRPr/>
            </a:pPr>
            <a:r>
              <a:rPr lang="pt-PT" dirty="0" err="1"/>
              <a:t>CommonMappingLogicConstructs</a:t>
            </a:r>
            <a:endParaRPr lang="pt-P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0427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A1B9A7-0CE4-4215-A63D-58FB8DC9691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0115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6840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6C77AA-69FB-4816-AC36-3AA63E90C51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8731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6C77AA-69FB-4816-AC36-3AA63E90C51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334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11EDE1B-3F70-4AA4-82A6-157A7321BC4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980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Syntax Transformations</a:t>
            </a:r>
            <a:r>
              <a:rPr lang="en-US" dirty="0"/>
              <a:t>: This type of transformations occurs in the receive or send pipelines and aim to transform a document into another representation, e.g. CSV to XML. Here the document maintains the same data (semantics), but changes the syntax that is represented. I.e. we translate the document, but typically we don't modify the structure. Normally, this type of transformation is bidirectional, since we still have the same semantic content, we can apply the same transformation logic and obtain the document in its original format. </a:t>
            </a:r>
          </a:p>
          <a:p>
            <a:endParaRPr lang="en-US" dirty="0"/>
          </a:p>
          <a:p>
            <a:pPr defTabSz="1243083" fontAlgn="base">
              <a:spcBef>
                <a:spcPct val="0"/>
              </a:spcBef>
              <a:spcAft>
                <a:spcPts val="816"/>
              </a:spcAft>
            </a:pPr>
            <a:r>
              <a:rPr lang="en-US" sz="1200" b="1" dirty="0">
                <a:solidFill>
                  <a:schemeClr val="tx1"/>
                </a:solidFill>
                <a:latin typeface="Segoe UI Light" pitchFamily="34" charset="0"/>
              </a:rPr>
              <a:t>Data Translation</a:t>
            </a:r>
          </a:p>
          <a:p>
            <a:pPr marL="342900" indent="-342900" defTabSz="1243083" fontAlgn="base">
              <a:spcBef>
                <a:spcPct val="0"/>
              </a:spcBef>
              <a:spcAft>
                <a:spcPts val="816"/>
              </a:spcAft>
              <a:buFont typeface="Arial" panose="020B0604020202020204" pitchFamily="34" charset="0"/>
              <a:buChar char="•"/>
            </a:pPr>
            <a:r>
              <a:rPr lang="en-US" sz="900" b="1" kern="1200" dirty="0">
                <a:solidFill>
                  <a:schemeClr val="tx1"/>
                </a:solidFill>
                <a:latin typeface="Segoe UI Light" pitchFamily="34" charset="0"/>
                <a:ea typeface="+mn-ea"/>
                <a:cs typeface="+mn-cs"/>
              </a:rPr>
              <a:t>Change the format of data between messages</a:t>
            </a:r>
          </a:p>
          <a:p>
            <a:pPr marL="342900" indent="-342900" defTabSz="1243083" fontAlgn="base">
              <a:spcBef>
                <a:spcPct val="0"/>
              </a:spcBef>
              <a:spcAft>
                <a:spcPts val="816"/>
              </a:spcAft>
              <a:buFont typeface="Arial" panose="020B0604020202020204" pitchFamily="34" charset="0"/>
              <a:buChar char="•"/>
            </a:pPr>
            <a:r>
              <a:rPr lang="en-US" sz="900" b="1" kern="1200" dirty="0">
                <a:solidFill>
                  <a:schemeClr val="tx1"/>
                </a:solidFill>
                <a:latin typeface="Segoe UI Light" pitchFamily="34" charset="0"/>
                <a:ea typeface="+mn-ea"/>
                <a:cs typeface="+mn-cs"/>
              </a:rPr>
              <a:t>Example: translate between </a:t>
            </a:r>
            <a:br>
              <a:rPr lang="en-US" sz="900" b="1" kern="1200" dirty="0">
                <a:solidFill>
                  <a:schemeClr val="tx1"/>
                </a:solidFill>
                <a:latin typeface="Segoe UI Light" pitchFamily="34" charset="0"/>
                <a:ea typeface="+mn-ea"/>
                <a:cs typeface="+mn-cs"/>
              </a:rPr>
            </a:br>
            <a:r>
              <a:rPr lang="en-US" sz="900" b="1" kern="1200" dirty="0">
                <a:solidFill>
                  <a:schemeClr val="tx1"/>
                </a:solidFill>
                <a:latin typeface="Segoe UI Light" pitchFamily="34" charset="0"/>
                <a:ea typeface="+mn-ea"/>
                <a:cs typeface="+mn-cs"/>
              </a:rPr>
              <a:t>a flat file and an XML file</a:t>
            </a:r>
          </a:p>
          <a:p>
            <a:endParaRPr lang="en-US" dirty="0"/>
          </a:p>
          <a:p>
            <a:endParaRPr lang="en-US" dirty="0"/>
          </a:p>
          <a:p>
            <a:r>
              <a:rPr lang="en-US" b="1" dirty="0"/>
              <a:t>Semantic Transformations</a:t>
            </a:r>
            <a:r>
              <a:rPr lang="en-US" dirty="0"/>
              <a:t>: This type of transformation usually occurs only in BizTalk maps. Here the document maintains the same syntax that is represented (XML), but changes its semantics (data content). This type of transformation are typically one-way, since that when we added and aggregate small parts of the information, that compose the document into another differently document, we may miss important details for its reconstruction.</a:t>
            </a:r>
          </a:p>
          <a:p>
            <a:endParaRPr lang="en-US" dirty="0"/>
          </a:p>
          <a:p>
            <a:pPr defTabSz="1243083" fontAlgn="base">
              <a:spcBef>
                <a:spcPct val="0"/>
              </a:spcBef>
              <a:spcAft>
                <a:spcPts val="816"/>
              </a:spcAft>
            </a:pPr>
            <a:r>
              <a:rPr lang="en-US" sz="1200" b="1" dirty="0">
                <a:solidFill>
                  <a:schemeClr val="tx1"/>
                </a:solidFill>
                <a:latin typeface="Segoe UI Light" pitchFamily="34" charset="0"/>
              </a:rPr>
              <a:t>Data Transformation</a:t>
            </a:r>
          </a:p>
          <a:p>
            <a:pPr marL="342900" indent="-342900" defTabSz="1243083" fontAlgn="base">
              <a:spcBef>
                <a:spcPct val="0"/>
              </a:spcBef>
              <a:spcAft>
                <a:spcPts val="816"/>
              </a:spcAft>
              <a:buFont typeface="Arial" panose="020B0604020202020204" pitchFamily="34" charset="0"/>
              <a:buChar char="•"/>
            </a:pPr>
            <a:r>
              <a:rPr lang="en-US" sz="900" b="1" kern="1200" dirty="0">
                <a:solidFill>
                  <a:schemeClr val="tx1"/>
                </a:solidFill>
                <a:latin typeface="Segoe UI Light" pitchFamily="34" charset="0"/>
                <a:ea typeface="+mn-ea"/>
                <a:cs typeface="+mn-cs"/>
              </a:rPr>
              <a:t>Perform computational and other data operations </a:t>
            </a:r>
          </a:p>
          <a:p>
            <a:pPr marL="342900" indent="-342900" defTabSz="1243083" fontAlgn="base">
              <a:spcBef>
                <a:spcPct val="0"/>
              </a:spcBef>
              <a:spcAft>
                <a:spcPts val="816"/>
              </a:spcAft>
              <a:buFont typeface="Arial" panose="020B0604020202020204" pitchFamily="34" charset="0"/>
              <a:buChar char="•"/>
            </a:pPr>
            <a:r>
              <a:rPr lang="en-US" sz="900" b="1" kern="1200" dirty="0">
                <a:solidFill>
                  <a:schemeClr val="tx1"/>
                </a:solidFill>
                <a:latin typeface="Segoe UI Light" pitchFamily="34" charset="0"/>
                <a:ea typeface="+mn-ea"/>
                <a:cs typeface="+mn-cs"/>
              </a:rPr>
              <a:t>Copy the data from one message to another</a:t>
            </a:r>
          </a:p>
          <a:p>
            <a:endParaRPr lang="pt-P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A3EE754-1482-4D08-B801-58AD7081021E}" type="slidenum">
              <a:rPr kumimoji="0" lang="pt-P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pt-P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841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BizTalk map</a:t>
            </a:r>
            <a:r>
              <a:rPr lang="en-US" sz="900" kern="1200" dirty="0">
                <a:solidFill>
                  <a:schemeClr val="tx1"/>
                </a:solidFill>
                <a:effectLst/>
                <a:latin typeface="Segoe UI Light" pitchFamily="34" charset="0"/>
                <a:ea typeface="+mn-ea"/>
                <a:cs typeface="+mn-cs"/>
              </a:rPr>
              <a:t>. A file that defines the correspondence between the records and fields in one schema and the records and fields in another schema. BizTalk maps are implemented in XML Extensible </a:t>
            </a:r>
            <a:r>
              <a:rPr lang="en-US" sz="900" kern="1200" dirty="0" err="1">
                <a:solidFill>
                  <a:schemeClr val="tx1"/>
                </a:solidFill>
                <a:effectLst/>
                <a:latin typeface="Segoe UI Light" pitchFamily="34" charset="0"/>
                <a:ea typeface="+mn-ea"/>
                <a:cs typeface="+mn-cs"/>
              </a:rPr>
              <a:t>Stylesheet</a:t>
            </a:r>
            <a:r>
              <a:rPr lang="en-US" sz="900" kern="1200" dirty="0">
                <a:solidFill>
                  <a:schemeClr val="tx1"/>
                </a:solidFill>
                <a:effectLst/>
                <a:latin typeface="Segoe UI Light" pitchFamily="34" charset="0"/>
                <a:ea typeface="+mn-ea"/>
                <a:cs typeface="+mn-cs"/>
              </a:rPr>
              <a:t> Language Transformations (XSLT).</a:t>
            </a:r>
            <a:endParaRPr lang="pt-PT" sz="900" kern="1200" dirty="0">
              <a:solidFill>
                <a:schemeClr val="tx1"/>
              </a:solidFill>
              <a:effectLst/>
              <a:latin typeface="Segoe UI Light" pitchFamily="34" charset="0"/>
              <a:ea typeface="+mn-ea"/>
              <a:cs typeface="+mn-cs"/>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Extensible </a:t>
            </a:r>
            <a:r>
              <a:rPr lang="en-US" sz="900" b="1" kern="1200" dirty="0" err="1">
                <a:solidFill>
                  <a:schemeClr val="tx1"/>
                </a:solidFill>
                <a:effectLst/>
                <a:latin typeface="Segoe UI Light" pitchFamily="34" charset="0"/>
                <a:ea typeface="+mn-ea"/>
                <a:cs typeface="+mn-cs"/>
              </a:rPr>
              <a:t>Stylesheet</a:t>
            </a:r>
            <a:r>
              <a:rPr lang="en-US" sz="900" b="1" kern="1200" dirty="0">
                <a:solidFill>
                  <a:schemeClr val="tx1"/>
                </a:solidFill>
                <a:effectLst/>
                <a:latin typeface="Segoe UI Light" pitchFamily="34" charset="0"/>
                <a:ea typeface="+mn-ea"/>
                <a:cs typeface="+mn-cs"/>
              </a:rPr>
              <a:t> Language Transformations (XSLT)</a:t>
            </a:r>
            <a:r>
              <a:rPr lang="en-US" sz="900" i="1" kern="1200" dirty="0">
                <a:solidFill>
                  <a:schemeClr val="tx1"/>
                </a:solidFill>
                <a:effectLst/>
                <a:latin typeface="Segoe UI Light" pitchFamily="34" charset="0"/>
                <a:ea typeface="+mn-ea"/>
                <a:cs typeface="+mn-cs"/>
              </a:rPr>
              <a:t>.</a:t>
            </a:r>
            <a:r>
              <a:rPr lang="en-US" sz="900" kern="1200" dirty="0">
                <a:solidFill>
                  <a:schemeClr val="tx1"/>
                </a:solidFill>
                <a:effectLst/>
                <a:latin typeface="Segoe UI Light" pitchFamily="34" charset="0"/>
                <a:ea typeface="+mn-ea"/>
                <a:cs typeface="+mn-cs"/>
              </a:rPr>
              <a:t> An industry-standard specification defined by the World Wide Web Consortium (WC3) for expressing transformations between two documents. The XSLT generated by BizTalk is fully W3C compliant.</a:t>
            </a:r>
            <a:endParaRPr lang="pt-PT" sz="900" kern="1200" dirty="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E823299-9862-46BA-BD8C-766AB504471E}"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7598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8061" y="0"/>
            <a:ext cx="12508387" cy="7817742"/>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2535471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8588005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pt-PT"/>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a:xfrm>
            <a:off x="855008" y="6482889"/>
            <a:ext cx="2798207" cy="372394"/>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365370-EE55-46AB-823F-339E42F44E35}" type="datetimeFigureOut">
              <a:rPr kumimoji="0" lang="pt-P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07/09/2016</a:t>
            </a:fld>
            <a:endParaRPr kumimoji="0" lang="pt-PT"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12731BF-2AEF-4D1A-A135-D23727E27F7C}" type="slidenum">
              <a:rPr kumimoji="0" lang="pt-P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pt-P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4634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28537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76753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6660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6243374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125972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804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4156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6890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2356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8368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3003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1027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04044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63702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22896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9826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2482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4248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5337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72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610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1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60182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010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27122699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47693233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06451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9/7/2016</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98091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5.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232" r:id="rId32"/>
    <p:sldLayoutId id="2147484258" r:id="rId33"/>
    <p:sldLayoutId id="2147484259" r:id="rId34"/>
    <p:sldLayoutId id="2147484260"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9/7/2016</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07/09/2016</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07/09/2016</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628058"/>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hemeOverride" Target="../theme/themeOverride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4.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4.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hyperlink" Target="http://www.biztalk360.com/biztalk-mapping-patterns/" TargetMode="External"/><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4.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34.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4.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45.xml"/><Relationship Id="rId1" Type="http://schemas.openxmlformats.org/officeDocument/2006/relationships/slideLayout" Target="../slideLayouts/slideLayout7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BizTalk Mapping Patterns and Best Practices </a:t>
            </a:r>
            <a:br>
              <a:rPr lang="en-GB" sz="5400" dirty="0"/>
            </a:br>
            <a:endParaRPr lang="pt-PT" sz="5400" dirty="0"/>
          </a:p>
        </p:txBody>
      </p:sp>
      <p:sp>
        <p:nvSpPr>
          <p:cNvPr id="3" name="Text Placeholder 2"/>
          <p:cNvSpPr>
            <a:spLocks noGrp="1"/>
          </p:cNvSpPr>
          <p:nvPr>
            <p:ph type="body" sz="quarter" idx="14"/>
          </p:nvPr>
        </p:nvSpPr>
        <p:spPr/>
        <p:txBody>
          <a:bodyPr/>
          <a:lstStyle/>
          <a:p>
            <a:r>
              <a:rPr lang="en-US" b="1" dirty="0"/>
              <a:t>Sandro Pereira</a:t>
            </a:r>
          </a:p>
          <a:p>
            <a:r>
              <a:rPr lang="en-US" dirty="0"/>
              <a:t>Senior Software Developer </a:t>
            </a:r>
          </a:p>
          <a:p>
            <a:r>
              <a:rPr lang="en-US" dirty="0"/>
              <a:t>Microsoft Azure MVP</a:t>
            </a:r>
          </a:p>
          <a:p>
            <a:endParaRPr lang="pt-PT" dirty="0"/>
          </a:p>
        </p:txBody>
      </p:sp>
      <p:sp>
        <p:nvSpPr>
          <p:cNvPr id="5" name="Title 1"/>
          <p:cNvSpPr txBox="1">
            <a:spLocks/>
          </p:cNvSpPr>
          <p:nvPr/>
        </p:nvSpPr>
        <p:spPr>
          <a:xfrm>
            <a:off x="274701" y="328910"/>
            <a:ext cx="10480040" cy="79208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solidFill>
                  <a:schemeClr val="bg1"/>
                </a:solidFill>
              </a:rPr>
              <a:t>BizTalk User Group Sweden in Gothenburg</a:t>
            </a:r>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can be used?</a:t>
            </a:r>
          </a:p>
        </p:txBody>
      </p:sp>
      <p:pic>
        <p:nvPicPr>
          <p:cNvPr id="4" name="Picture 2" descr="C:\Users\spereira\Desktop\IC3456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213" y="1265014"/>
            <a:ext cx="5473559" cy="54147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817637" y="2633166"/>
            <a:ext cx="4175632" cy="21153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Maps can be used in</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Receive Locations</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Send ports</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Inside Orchestrations</a:t>
            </a:r>
          </a:p>
        </p:txBody>
      </p:sp>
    </p:spTree>
    <p:extLst>
      <p:ext uri="{BB962C8B-B14F-4D97-AF65-F5344CB8AC3E}">
        <p14:creationId xmlns:p14="http://schemas.microsoft.com/office/powerpoint/2010/main" val="38227069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Mapper in BizTalk Server 2010</a:t>
            </a:r>
          </a:p>
        </p:txBody>
      </p:sp>
      <p:sp>
        <p:nvSpPr>
          <p:cNvPr id="4" name="Rectangle 3"/>
          <p:cNvSpPr/>
          <p:nvPr/>
        </p:nvSpPr>
        <p:spPr bwMode="auto">
          <a:xfrm>
            <a:off x="745629" y="1765649"/>
            <a:ext cx="4927948" cy="22356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Better UI for complex or  large transformations</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Reduce background “noise” using highlight propagation</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Auto-scrolling and sibling coalescing help locate nodes</a:t>
            </a:r>
          </a:p>
        </p:txBody>
      </p:sp>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3855" y="1769070"/>
            <a:ext cx="5877200" cy="4876800"/>
          </a:xfrm>
          <a:prstGeom prst="rect">
            <a:avLst/>
          </a:prstGeom>
          <a:noFill/>
          <a:ln>
            <a:noFill/>
          </a:ln>
          <a:effectLst>
            <a:outerShdw blurRad="50800" dist="38100" dir="13500000" algn="br" rotWithShape="0">
              <a:prstClr val="black">
                <a:alpha val="40000"/>
              </a:prstClr>
            </a:outerShdw>
          </a:effectLst>
          <a:extLst/>
        </p:spPr>
      </p:pic>
      <p:sp>
        <p:nvSpPr>
          <p:cNvPr id="7" name="Rectangle 6"/>
          <p:cNvSpPr/>
          <p:nvPr/>
        </p:nvSpPr>
        <p:spPr bwMode="auto">
          <a:xfrm>
            <a:off x="745629" y="4145334"/>
            <a:ext cx="4927948" cy="25005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Enhanced functionality</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Support for search</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Improved productivity with cut/copy/paste/move/ undo</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Predictive match</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Improved support for documenting map and readability</a:t>
            </a:r>
          </a:p>
        </p:txBody>
      </p:sp>
    </p:spTree>
    <p:extLst>
      <p:ext uri="{BB962C8B-B14F-4D97-AF65-F5344CB8AC3E}">
        <p14:creationId xmlns:p14="http://schemas.microsoft.com/office/powerpoint/2010/main" val="36971378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Server 2013 Improvements</a:t>
            </a:r>
          </a:p>
        </p:txBody>
      </p:sp>
      <p:sp>
        <p:nvSpPr>
          <p:cNvPr id="7" name="Rectangle 6"/>
          <p:cNvSpPr/>
          <p:nvPr/>
        </p:nvSpPr>
        <p:spPr bwMode="auto">
          <a:xfrm>
            <a:off x="673621" y="1481038"/>
            <a:ext cx="10513168" cy="4680520"/>
          </a:xfrm>
          <a:prstGeom prst="rect">
            <a:avLst/>
          </a:prstGeom>
        </p:spPr>
        <p:txBody>
          <a:bodyPr vert="horz" wrap="square" lIns="0" tIns="0" rIns="0" bIns="0" rtlCol="0">
            <a:normAutofit fontScale="92500" lnSpcReduction="10000"/>
          </a:bodyPr>
          <a:lstStyle/>
          <a:p>
            <a:pPr marL="0" marR="0" lvl="0" indent="0" defTabSz="685864" eaLnBrk="1" fontAlgn="auto" latinLnBrk="0" hangingPunct="1">
              <a:lnSpc>
                <a:spcPct val="150000"/>
              </a:lnSpc>
              <a:spcBef>
                <a:spcPct val="20000"/>
              </a:spcBef>
              <a:spcAft>
                <a:spcPts val="0"/>
              </a:spcAft>
              <a:buClr>
                <a:srgbClr val="0072C6"/>
              </a:buClr>
              <a:buSzPct val="90000"/>
              <a:buFontTx/>
              <a:buNone/>
              <a:tabLst/>
              <a:defRPr/>
            </a:pPr>
            <a:r>
              <a:rPr kumimoji="0" lang="en-US" sz="2500" b="1" i="0" u="none" strike="noStrike" kern="0" cap="none" spc="0" normalizeH="0" baseline="0" noProof="0" dirty="0">
                <a:ln>
                  <a:noFill/>
                </a:ln>
                <a:solidFill>
                  <a:schemeClr val="tx1">
                    <a:lumMod val="75000"/>
                    <a:lumOff val="25000"/>
                    <a:alpha val="99000"/>
                  </a:schemeClr>
                </a:solidFill>
                <a:effectLst/>
                <a:uLnTx/>
                <a:uFillTx/>
              </a:rPr>
              <a:t>Performance enhancements</a:t>
            </a:r>
          </a:p>
          <a:p>
            <a:pPr marL="345327" marR="0" lvl="0" indent="-345327" defTabSz="685864"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US" sz="2500" b="1" i="0" u="none" strike="noStrike" kern="0" cap="none" spc="0" normalizeH="0" baseline="0" noProof="0" dirty="0">
                <a:ln>
                  <a:noFill/>
                </a:ln>
                <a:solidFill>
                  <a:schemeClr val="tx1">
                    <a:lumMod val="75000"/>
                    <a:lumOff val="25000"/>
                    <a:alpha val="99000"/>
                  </a:schemeClr>
                </a:solidFill>
                <a:effectLst/>
                <a:uLnTx/>
                <a:uFillTx/>
              </a:rPr>
              <a:t>The Mapper uses the </a:t>
            </a:r>
            <a:r>
              <a:rPr kumimoji="0" lang="en-US" sz="2500" b="1" i="0" u="none" strike="noStrike" kern="0" cap="none" spc="0" normalizeH="0" baseline="0" noProof="0" dirty="0" err="1">
                <a:ln>
                  <a:noFill/>
                </a:ln>
                <a:solidFill>
                  <a:schemeClr val="tx1">
                    <a:lumMod val="75000"/>
                    <a:lumOff val="25000"/>
                    <a:alpha val="99000"/>
                  </a:schemeClr>
                </a:solidFill>
                <a:effectLst/>
                <a:uLnTx/>
                <a:uFillTx/>
              </a:rPr>
              <a:t>XSLCompiledTransform</a:t>
            </a:r>
            <a:r>
              <a:rPr kumimoji="0" lang="en-US" sz="2500" b="1" i="0" u="none" strike="noStrike" kern="0" cap="none" spc="0" normalizeH="0" baseline="0" noProof="0" dirty="0">
                <a:ln>
                  <a:noFill/>
                </a:ln>
                <a:solidFill>
                  <a:schemeClr val="tx1">
                    <a:lumMod val="75000"/>
                    <a:lumOff val="25000"/>
                    <a:alpha val="99000"/>
                  </a:schemeClr>
                </a:solidFill>
                <a:effectLst/>
                <a:uLnTx/>
                <a:uFillTx/>
              </a:rPr>
              <a:t> class</a:t>
            </a:r>
            <a:r>
              <a:rPr kumimoji="0" lang="en-US" sz="2500" b="0" i="0" u="none" strike="noStrike" kern="0" cap="none" spc="0" normalizeH="0" baseline="0" noProof="0" dirty="0">
                <a:ln>
                  <a:noFill/>
                </a:ln>
                <a:solidFill>
                  <a:schemeClr val="tx1">
                    <a:lumMod val="75000"/>
                    <a:lumOff val="25000"/>
                    <a:alpha val="99000"/>
                  </a:schemeClr>
                </a:solidFill>
                <a:effectLst/>
                <a:uLnTx/>
                <a:uFillTx/>
              </a:rPr>
              <a:t>. Previous BizTalk Server versions used the </a:t>
            </a:r>
            <a:r>
              <a:rPr kumimoji="0" lang="en-US" sz="2500" b="0" i="0" u="none" strike="noStrike" kern="0" cap="none" spc="0" normalizeH="0" baseline="0" noProof="0" dirty="0" err="1">
                <a:ln>
                  <a:noFill/>
                </a:ln>
                <a:solidFill>
                  <a:schemeClr val="tx1">
                    <a:lumMod val="75000"/>
                    <a:lumOff val="25000"/>
                    <a:alpha val="99000"/>
                  </a:schemeClr>
                </a:solidFill>
                <a:effectLst/>
                <a:uLnTx/>
                <a:uFillTx/>
              </a:rPr>
              <a:t>XslTransform</a:t>
            </a:r>
            <a:r>
              <a:rPr kumimoji="0" lang="en-US" sz="2500" b="0" i="0" u="none" strike="noStrike" kern="0" cap="none" spc="0" normalizeH="0" baseline="0" noProof="0" dirty="0">
                <a:ln>
                  <a:noFill/>
                </a:ln>
                <a:solidFill>
                  <a:schemeClr val="tx1">
                    <a:lumMod val="75000"/>
                    <a:lumOff val="25000"/>
                    <a:alpha val="99000"/>
                  </a:schemeClr>
                </a:solidFill>
                <a:effectLst/>
                <a:uLnTx/>
                <a:uFillTx/>
              </a:rPr>
              <a:t> class, which is obsolete. The </a:t>
            </a:r>
            <a:r>
              <a:rPr kumimoji="0" lang="en-US" sz="2500" b="0" i="0" u="none" strike="noStrike" kern="0" cap="none" spc="0" normalizeH="0" baseline="0" noProof="0" dirty="0" err="1">
                <a:ln>
                  <a:noFill/>
                </a:ln>
                <a:solidFill>
                  <a:schemeClr val="tx1">
                    <a:lumMod val="75000"/>
                    <a:lumOff val="25000"/>
                    <a:alpha val="99000"/>
                  </a:schemeClr>
                </a:solidFill>
                <a:effectLst/>
                <a:uLnTx/>
                <a:uFillTx/>
              </a:rPr>
              <a:t>XSLCompiledTransform</a:t>
            </a:r>
            <a:r>
              <a:rPr kumimoji="0" lang="en-US" sz="2500" b="0" i="0" u="none" strike="noStrike" kern="0" cap="none" spc="0" normalizeH="0" baseline="0" noProof="0" dirty="0">
                <a:ln>
                  <a:noFill/>
                </a:ln>
                <a:solidFill>
                  <a:schemeClr val="tx1">
                    <a:lumMod val="75000"/>
                    <a:lumOff val="25000"/>
                    <a:alpha val="99000"/>
                  </a:schemeClr>
                </a:solidFill>
                <a:effectLst/>
                <a:uLnTx/>
                <a:uFillTx/>
              </a:rPr>
              <a:t> class provides performance enhancements, including:</a:t>
            </a:r>
          </a:p>
          <a:p>
            <a:pPr marL="811698" marR="0" lvl="2" indent="-345327" defTabSz="685864"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US" sz="2500" b="0" i="0" u="none" strike="noStrike" kern="0" cap="none" spc="0" normalizeH="0" baseline="0" noProof="0" dirty="0">
                <a:ln>
                  <a:noFill/>
                </a:ln>
                <a:solidFill>
                  <a:schemeClr val="tx1">
                    <a:lumMod val="75000"/>
                    <a:lumOff val="25000"/>
                    <a:alpha val="99000"/>
                  </a:schemeClr>
                </a:solidFill>
                <a:effectLst/>
                <a:uLnTx/>
                <a:uFillTx/>
              </a:rPr>
              <a:t>Once the Load method completes successfully, the Transform method can be called simultaneously from multiple threads.</a:t>
            </a:r>
          </a:p>
          <a:p>
            <a:pPr marL="811698" marR="0" lvl="2" indent="-345327" defTabSz="685864"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US" sz="2500" b="0" i="0" u="none" strike="noStrike" kern="0" cap="none" spc="0" normalizeH="0" baseline="0" noProof="0" dirty="0">
                <a:ln>
                  <a:noFill/>
                </a:ln>
                <a:solidFill>
                  <a:schemeClr val="tx1">
                    <a:lumMod val="75000"/>
                    <a:lumOff val="25000"/>
                    <a:alpha val="99000"/>
                  </a:schemeClr>
                </a:solidFill>
                <a:effectLst/>
                <a:uLnTx/>
                <a:uFillTx/>
              </a:rPr>
              <a:t>The new XSLT processor compiles the XSLT style sheet to a common intermediate format. Once the style sheet is compiled, it can be cached and reused.</a:t>
            </a:r>
          </a:p>
        </p:txBody>
      </p:sp>
    </p:spTree>
    <p:extLst>
      <p:ext uri="{BB962C8B-B14F-4D97-AF65-F5344CB8AC3E}">
        <p14:creationId xmlns:p14="http://schemas.microsoft.com/office/powerpoint/2010/main" val="29265015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How BizTalk Mapper Works</a:t>
            </a:r>
          </a:p>
        </p:txBody>
      </p:sp>
      <p:sp>
        <p:nvSpPr>
          <p:cNvPr id="5"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How maps are processed internally by the engine of the product as we explore the map editor BizTalk Server.</a:t>
            </a:r>
          </a:p>
        </p:txBody>
      </p:sp>
    </p:spTree>
    <p:extLst>
      <p:ext uri="{BB962C8B-B14F-4D97-AF65-F5344CB8AC3E}">
        <p14:creationId xmlns:p14="http://schemas.microsoft.com/office/powerpoint/2010/main" val="18948285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b="1" dirty="0"/>
              <a:t>Deconstructing a map</a:t>
            </a:r>
            <a:endParaRPr lang="en-US" dirty="0"/>
          </a:p>
        </p:txBody>
      </p:sp>
      <p:pic>
        <p:nvPicPr>
          <p:cNvPr id="5" name="Picture 4"/>
          <p:cNvPicPr>
            <a:picLocks noChangeAspect="1"/>
          </p:cNvPicPr>
          <p:nvPr/>
        </p:nvPicPr>
        <p:blipFill>
          <a:blip r:embed="rId4"/>
          <a:stretch>
            <a:fillRect/>
          </a:stretch>
        </p:blipFill>
        <p:spPr>
          <a:xfrm>
            <a:off x="1614487" y="1481038"/>
            <a:ext cx="8963025" cy="4819650"/>
          </a:xfrm>
          <a:prstGeom prst="rect">
            <a:avLst/>
          </a:prstGeom>
        </p:spPr>
      </p:pic>
      <p:sp>
        <p:nvSpPr>
          <p:cNvPr id="6" name="Rectangle 5"/>
          <p:cNvSpPr/>
          <p:nvPr/>
        </p:nvSpPr>
        <p:spPr>
          <a:xfrm>
            <a:off x="3823853" y="3458949"/>
            <a:ext cx="4544291" cy="863828"/>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&lt;</a:t>
            </a:r>
            <a:r>
              <a:rPr kumimoji="0" lang="en-US" sz="1400" b="0" i="0" u="none" strike="noStrike" kern="0" cap="none" spc="0" normalizeH="0" baseline="0" noProof="0" dirty="0">
                <a:ln>
                  <a:noFill/>
                </a:ln>
                <a:solidFill>
                  <a:srgbClr val="A31515"/>
                </a:solidFill>
                <a:effectLst/>
                <a:uLnTx/>
                <a:uFillTx/>
                <a:latin typeface="Consolas" panose="020B0609020204030204" pitchFamily="49" charset="0"/>
              </a:rPr>
              <a:t>Address</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&gt;</a:t>
            </a:r>
            <a:endParaRPr kumimoji="0" lang="en-US"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  &lt;</a:t>
            </a:r>
            <a:r>
              <a:rPr kumimoji="0" lang="en-US" sz="1400" b="0" i="0" u="none" strike="noStrike" kern="0" cap="none" spc="0" normalizeH="0" baseline="0" noProof="0" dirty="0">
                <a:ln>
                  <a:noFill/>
                </a:ln>
                <a:solidFill>
                  <a:srgbClr val="2B91AF"/>
                </a:solidFill>
                <a:effectLst/>
                <a:uLnTx/>
                <a:uFillTx/>
                <a:latin typeface="Consolas" panose="020B0609020204030204" pitchFamily="49" charset="0"/>
              </a:rPr>
              <a:t>xsl:value-of</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select</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t>
            </a:r>
            <a:r>
              <a:rPr kumimoji="0" lang="en-US" sz="1400" b="0" i="0" u="none" strike="noStrike" kern="0" cap="none" spc="0" normalizeH="0" baseline="0" noProof="0" dirty="0">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Address/text()</a:t>
            </a:r>
            <a:r>
              <a:rPr kumimoji="0" lang="en-US" sz="1400" b="0" i="0" u="none" strike="noStrike" kern="0" cap="none" spc="0" normalizeH="0" baseline="0" noProof="0" dirty="0">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 /&gt;</a:t>
            </a:r>
            <a:endParaRPr kumimoji="0" lang="en-US"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&lt;/</a:t>
            </a:r>
            <a:r>
              <a:rPr kumimoji="0" lang="en-US" sz="1400" b="0" i="0" u="none" strike="noStrike" kern="0" cap="none" spc="0" normalizeH="0" baseline="0" noProof="0" dirty="0">
                <a:ln>
                  <a:noFill/>
                </a:ln>
                <a:solidFill>
                  <a:srgbClr val="A31515"/>
                </a:solidFill>
                <a:effectLst/>
                <a:uLnTx/>
                <a:uFillTx/>
                <a:latin typeface="Consolas" panose="020B0609020204030204" pitchFamily="49" charset="0"/>
              </a:rPr>
              <a:t>Address</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&gt;</a:t>
            </a:r>
            <a:endParaRPr kumimoji="0" lang="en-US" sz="1400" b="0" i="0" u="none" strike="noStrike" kern="0" cap="none" spc="0" normalizeH="0" baseline="0" noProof="0" dirty="0">
              <a:ln>
                <a:noFill/>
              </a:ln>
              <a:solidFill>
                <a:sysClr val="windowText" lastClr="000000"/>
              </a:solidFill>
              <a:effectLst/>
              <a:uLnTx/>
              <a:uFillTx/>
            </a:endParaRPr>
          </a:p>
        </p:txBody>
      </p:sp>
      <p:sp>
        <p:nvSpPr>
          <p:cNvPr id="7" name="Line 18"/>
          <p:cNvSpPr>
            <a:spLocks noChangeShapeType="1"/>
          </p:cNvSpPr>
          <p:nvPr/>
        </p:nvSpPr>
        <p:spPr bwMode="auto">
          <a:xfrm flipH="1">
            <a:off x="10019476" y="2469537"/>
            <a:ext cx="735034" cy="4390"/>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158912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1038"/>
            <a:ext cx="8972550" cy="4800600"/>
          </a:xfrm>
          <a:prstGeom prst="rect">
            <a:avLst/>
          </a:prstGeom>
        </p:spPr>
      </p:pic>
      <p:sp>
        <p:nvSpPr>
          <p:cNvPr id="9" name="Line 18"/>
          <p:cNvSpPr>
            <a:spLocks noChangeShapeType="1"/>
          </p:cNvSpPr>
          <p:nvPr/>
        </p:nvSpPr>
        <p:spPr bwMode="auto">
          <a:xfrm flipH="1">
            <a:off x="10019476" y="2640318"/>
            <a:ext cx="735034" cy="4390"/>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2343727" y="3887130"/>
            <a:ext cx="7504547" cy="1662661"/>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200" b="0" i="0" u="none" strike="noStrike" kern="0" cap="none" spc="0" normalizeH="0" baseline="0" noProof="1">
                <a:ln>
                  <a:noFill/>
                </a:ln>
                <a:solidFill>
                  <a:srgbClr val="2B91AF"/>
                </a:solidFill>
                <a:effectLst/>
                <a:uLnTx/>
                <a:uFillTx/>
                <a:latin typeface="Consolas" panose="020B0609020204030204" pitchFamily="49" charset="0"/>
              </a:rPr>
              <a:t>xsl:variable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name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var:v1</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select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userCSharp:LogicalExistence(boolean(ZipCode))</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200" b="0" i="0" u="none" strike="noStrike" kern="0" cap="none" spc="0" normalizeH="0" baseline="0" noProof="1">
                <a:ln>
                  <a:noFill/>
                </a:ln>
                <a:solidFill>
                  <a:srgbClr val="2B91AF"/>
                </a:solidFill>
                <a:effectLst/>
                <a:uLnTx/>
                <a:uFillTx/>
                <a:latin typeface="Consolas" panose="020B0609020204030204" pitchFamily="49" charset="0"/>
              </a:rPr>
              <a:t>xsl:if</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test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string($var:v1)='true'</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&gt;</a:t>
            </a:r>
            <a:endParaRPr kumimoji="0" lang="en-US" sz="12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  &lt;</a:t>
            </a:r>
            <a:r>
              <a:rPr kumimoji="0" lang="en-US" sz="1200" b="0" i="0" u="none" strike="noStrike" kern="0" cap="none" spc="0" normalizeH="0" baseline="0" noProof="1">
                <a:ln>
                  <a:noFill/>
                </a:ln>
                <a:solidFill>
                  <a:srgbClr val="2B91AF"/>
                </a:solidFill>
                <a:effectLst/>
                <a:uLnTx/>
                <a:uFillTx/>
                <a:latin typeface="Consolas" panose="020B0609020204030204" pitchFamily="49" charset="0"/>
              </a:rPr>
              <a:t>xsl:variable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name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var:v2</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select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ZipCode/text()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/&gt;</a:t>
            </a:r>
            <a:endParaRPr kumimoji="0" lang="en-US" sz="12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  &lt;</a:t>
            </a:r>
            <a:r>
              <a:rPr kumimoji="0" lang="en-US" sz="1200" b="0" i="0" u="none" strike="noStrike" kern="0" cap="none" spc="0" normalizeH="0" baseline="0" noProof="1">
                <a:ln>
                  <a:noFill/>
                </a:ln>
                <a:solidFill>
                  <a:srgbClr val="A31515"/>
                </a:solidFill>
                <a:effectLst/>
                <a:uLnTx/>
                <a:uFillTx/>
                <a:latin typeface="Consolas" panose="020B0609020204030204" pitchFamily="49" charset="0"/>
              </a:rPr>
              <a:t>ZipCode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&gt;</a:t>
            </a:r>
            <a:endParaRPr kumimoji="0" lang="en-US" sz="12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     &lt;</a:t>
            </a:r>
            <a:r>
              <a:rPr kumimoji="0" lang="en-US" sz="1200" b="0" i="0" u="none" strike="noStrike" kern="0" cap="none" spc="0" normalizeH="0" baseline="0" noProof="1">
                <a:ln>
                  <a:noFill/>
                </a:ln>
                <a:solidFill>
                  <a:srgbClr val="2B91AF"/>
                </a:solidFill>
                <a:effectLst/>
                <a:uLnTx/>
                <a:uFillTx/>
                <a:latin typeface="Consolas" panose="020B0609020204030204" pitchFamily="49" charset="0"/>
              </a:rPr>
              <a:t>xsl:value-of</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1">
                <a:ln>
                  <a:noFill/>
                </a:ln>
                <a:solidFill>
                  <a:srgbClr val="FF0000"/>
                </a:solidFill>
                <a:effectLst/>
                <a:uLnTx/>
                <a:uFillTx/>
                <a:latin typeface="Consolas" panose="020B0609020204030204" pitchFamily="49" charset="0"/>
              </a:rPr>
              <a:t>select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$var:v2</a:t>
            </a:r>
            <a:r>
              <a:rPr kumimoji="0" lang="en-US" sz="12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 /&gt;</a:t>
            </a:r>
            <a:endParaRPr kumimoji="0" lang="en-US" sz="12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   &lt;/</a:t>
            </a:r>
            <a:r>
              <a:rPr kumimoji="0" lang="en-US" sz="1200" b="0" i="0" u="none" strike="noStrike" kern="0" cap="none" spc="0" normalizeH="0" baseline="0" noProof="1">
                <a:ln>
                  <a:noFill/>
                </a:ln>
                <a:solidFill>
                  <a:srgbClr val="A31515"/>
                </a:solidFill>
                <a:effectLst/>
                <a:uLnTx/>
                <a:uFillTx/>
                <a:latin typeface="Consolas" panose="020B0609020204030204" pitchFamily="49" charset="0"/>
              </a:rPr>
              <a:t>ZipCode</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&gt;</a:t>
            </a:r>
            <a:endParaRPr kumimoji="0" lang="en-US" sz="12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200" b="0" i="0" u="none" strike="noStrike" kern="0" cap="none" spc="0" normalizeH="0" baseline="0" noProof="1">
                <a:ln>
                  <a:noFill/>
                </a:ln>
                <a:solidFill>
                  <a:srgbClr val="2B91AF"/>
                </a:solidFill>
                <a:effectLst/>
                <a:uLnTx/>
                <a:uFillTx/>
                <a:latin typeface="Consolas" panose="020B0609020204030204" pitchFamily="49" charset="0"/>
              </a:rPr>
              <a:t>xsl:if</a:t>
            </a:r>
            <a:r>
              <a:rPr kumimoji="0" lang="en-US" sz="1200" b="0" i="0" u="none" strike="noStrike" kern="0" cap="none" spc="0" normalizeH="0" baseline="0" noProof="1">
                <a:ln>
                  <a:noFill/>
                </a:ln>
                <a:solidFill>
                  <a:srgbClr val="0000FF"/>
                </a:solidFill>
                <a:effectLst/>
                <a:uLnTx/>
                <a:uFillTx/>
                <a:latin typeface="Consolas" panose="020B0609020204030204" pitchFamily="49" charset="0"/>
              </a:rPr>
              <a:t>&gt;</a:t>
            </a: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387554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5449"/>
            <a:ext cx="8972550" cy="4810125"/>
          </a:xfrm>
          <a:prstGeom prst="rect">
            <a:avLst/>
          </a:prstGeom>
        </p:spPr>
      </p:pic>
      <p:sp>
        <p:nvSpPr>
          <p:cNvPr id="9" name="Line 18"/>
          <p:cNvSpPr>
            <a:spLocks noChangeShapeType="1"/>
          </p:cNvSpPr>
          <p:nvPr/>
        </p:nvSpPr>
        <p:spPr bwMode="auto">
          <a:xfrm flipH="1">
            <a:off x="10019476" y="2826919"/>
            <a:ext cx="735034" cy="4390"/>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3882299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2976704"/>
            <a:ext cx="735034" cy="4390"/>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1870364" y="3192516"/>
            <a:ext cx="8451273"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400" b="0" i="0" u="none" strike="noStrike" kern="0" cap="none" spc="0" normalizeH="0" baseline="0" noProof="1">
                <a:ln>
                  <a:noFill/>
                </a:ln>
                <a:solidFill>
                  <a:srgbClr val="2B91AF"/>
                </a:solidFill>
                <a:effectLst/>
                <a:uLnTx/>
                <a:uFillTx/>
                <a:latin typeface="Consolas" panose="020B0609020204030204" pitchFamily="49" charset="0"/>
              </a:rPr>
              <a:t>xsl:variable</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uLnTx/>
                <a:uFillTx/>
                <a:latin typeface="Consolas" panose="020B0609020204030204" pitchFamily="49" charset="0"/>
              </a:rPr>
              <a:t>name</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var:v3</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uLnTx/>
                <a:uFillTx/>
                <a:latin typeface="Consolas" panose="020B0609020204030204" pitchFamily="49" charset="0"/>
              </a:rPr>
              <a:t>select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userCSharp:StringConcat(string(LastName/text()) , </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 string(FirstName/text()))</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400" b="0" i="0" u="none" strike="noStrike" kern="0" cap="none" spc="0" normalizeH="0" baseline="0" noProof="1">
                <a:ln>
                  <a:noFill/>
                </a:ln>
                <a:solidFill>
                  <a:srgbClr val="A31515"/>
                </a:solidFill>
                <a:effectLst/>
                <a:uLnTx/>
                <a:uFillTx/>
                <a:latin typeface="Consolas" panose="020B0609020204030204" pitchFamily="49" charset="0"/>
              </a:rPr>
              <a:t>FullName</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&gt;</a:t>
            </a:r>
            <a:endParaRPr kumimoji="0" lang="en-US" sz="14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uLnTx/>
                <a:uFillTx/>
                <a:latin typeface="Consolas" panose="020B0609020204030204" pitchFamily="49" charset="0"/>
              </a:rPr>
              <a:t>  &lt;</a:t>
            </a:r>
            <a:r>
              <a:rPr kumimoji="0" lang="en-US" sz="1400" b="0" i="0" u="none" strike="noStrike" kern="0" cap="none" spc="0" normalizeH="0" baseline="0" noProof="1">
                <a:ln>
                  <a:noFill/>
                </a:ln>
                <a:solidFill>
                  <a:srgbClr val="2B91AF"/>
                </a:solidFill>
                <a:effectLst/>
                <a:uLnTx/>
                <a:uFillTx/>
                <a:latin typeface="Consolas" panose="020B0609020204030204" pitchFamily="49" charset="0"/>
              </a:rPr>
              <a:t>xsl:value-of</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uLnTx/>
                <a:uFillTx/>
                <a:latin typeface="Consolas" panose="020B0609020204030204" pitchFamily="49" charset="0"/>
              </a:rPr>
              <a:t>select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$var:v3</a:t>
            </a:r>
            <a:r>
              <a:rPr kumimoji="0" lang="en-US" sz="1400" b="0" i="0" u="none" strike="noStrike" kern="0" cap="none" spc="0" normalizeH="0" baseline="0" noProof="1">
                <a:ln>
                  <a:noFill/>
                </a:ln>
                <a:solidFill>
                  <a:prstClr val="black"/>
                </a:solidFill>
                <a:effectLs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 /&gt;</a:t>
            </a:r>
            <a:endParaRPr kumimoji="0" lang="en-US" sz="1400" b="0" i="0" u="none" strike="noStrike" kern="0" cap="none" spc="0" normalizeH="0" baseline="0" noProof="1">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uLnTx/>
                <a:uFillTx/>
                <a:latin typeface="Consolas" panose="020B0609020204030204" pitchFamily="49" charset="0"/>
              </a:rPr>
              <a:t>&lt;/</a:t>
            </a:r>
            <a:r>
              <a:rPr kumimoji="0" lang="en-US" sz="1400" b="0" i="0" u="none" strike="noStrike" kern="0" cap="none" spc="0" normalizeH="0" baseline="0" noProof="1">
                <a:ln>
                  <a:noFill/>
                </a:ln>
                <a:solidFill>
                  <a:srgbClr val="A31515"/>
                </a:solidFill>
                <a:effectLst/>
                <a:uLnTx/>
                <a:uFillTx/>
                <a:latin typeface="Consolas" panose="020B0609020204030204" pitchFamily="49" charset="0"/>
              </a:rPr>
              <a:t>FullName</a:t>
            </a:r>
            <a:r>
              <a:rPr kumimoji="0" lang="en-US" sz="1400" b="0" i="0" u="none" strike="noStrike" kern="0" cap="none" spc="0" normalizeH="0" baseline="0" noProof="1">
                <a:ln>
                  <a:noFill/>
                </a:ln>
                <a:solidFill>
                  <a:srgbClr val="0000FF"/>
                </a:solidFill>
                <a:effectLst/>
                <a:uLnTx/>
                <a:uFillTx/>
                <a:latin typeface="Consolas" panose="020B0609020204030204" pitchFamily="49" charset="0"/>
              </a:rPr>
              <a:t>&gt;</a:t>
            </a: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1443202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3157010"/>
            <a:ext cx="735034" cy="4390"/>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2685043" y="3411459"/>
            <a:ext cx="6821915"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40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var:v4</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userCSharp:CalculateMyAge(string(DateOfBirth/text()))</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40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Age</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&lt;</a:t>
            </a:r>
            <a:r>
              <a:rPr kumimoji="0" lang="en-US" sz="140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xsl:value-of</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40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$var:v4</a:t>
            </a:r>
            <a:r>
              <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40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40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Age</a:t>
            </a:r>
            <a:r>
              <a:rPr kumimoji="0" lang="en-US" sz="140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400" b="0" i="0" u="none" strike="noStrike" kern="0" cap="none" spc="0" normalizeH="0" baseline="0" noProof="1">
              <a:ln>
                <a:noFill/>
              </a:ln>
              <a:solidFill>
                <a:srgbClr val="0000FF"/>
              </a:solidFill>
              <a:effectLst/>
              <a:uLnTx/>
              <a:uFillTx/>
              <a:latin typeface="Consolas" panose="020B0609020204030204" pitchFamily="49" charset="0"/>
            </a:endParaRP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357166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0811"/>
            <a:ext cx="8972550" cy="4829175"/>
          </a:xfrm>
          <a:prstGeom prst="rect">
            <a:avLst/>
          </a:prstGeom>
        </p:spPr>
      </p:pic>
      <p:sp>
        <p:nvSpPr>
          <p:cNvPr id="9" name="Line 18"/>
          <p:cNvSpPr>
            <a:spLocks noChangeShapeType="1"/>
          </p:cNvSpPr>
          <p:nvPr/>
        </p:nvSpPr>
        <p:spPr bwMode="auto">
          <a:xfrm flipH="1">
            <a:off x="9813925" y="3527271"/>
            <a:ext cx="940585" cy="303"/>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1905000" y="3971769"/>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var:v5</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userCSharp:InitCumulativeSum(0</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pt-PT"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xsl:for-each</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/s0:PersonOrigin/PhoneCalls</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pt-PT"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var:v6</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userCSharp:StringLeft(string(@PhoneNumber) ,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4</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pt-PT"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var:v7</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userCSharp:LogicalEq(string($var:v6) ,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+351</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pt-PT"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var:v8</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userCSharp:LogicalNot(string($var:v7</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pt-PT"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xsl:if</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pt-PT"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test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string</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($var:v8)='</a:t>
            </a:r>
            <a:r>
              <a:rPr kumimoji="0" lang="pt-PT" sz="1050" b="0" i="0" u="none" strike="noStrike" kern="0" cap="none" spc="0" normalizeH="0" baseline="0" noProof="0" dirty="0" err="1">
                <a:ln>
                  <a:noFill/>
                </a:ln>
                <a:solidFill>
                  <a:srgbClr val="0000FF"/>
                </a:solidFill>
                <a:effectLst/>
                <a:highlight>
                  <a:srgbClr val="FFFFFF"/>
                </a:highlight>
                <a:uLnTx/>
                <a:uFillTx/>
                <a:latin typeface="Consolas" panose="020B0609020204030204" pitchFamily="49" charset="0"/>
              </a:rPr>
              <a:t>true</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var:v9</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@Cost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var:v10</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userCSharp:AddToCumulativeSum(0,string</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($var:v9),</a:t>
            </a:r>
            <a:r>
              <a:rPr kumimoji="0" lang="pt-PT"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1000</a:t>
            </a:r>
            <a:r>
              <a:rPr kumimoji="0" lang="pt-PT"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&amp;quot;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xsl:if</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pt-PT" sz="1050" b="0" i="0" u="none" strike="noStrike" kern="0" cap="none" spc="0" normalizeH="0" baseline="0" noProof="0" dirty="0">
                <a:ln>
                  <a:noFill/>
                </a:ln>
                <a:solidFill>
                  <a:srgbClr val="2B91AF"/>
                </a:solidFill>
                <a:effectLst/>
                <a:highlight>
                  <a:srgbClr val="FFFFFF"/>
                </a:highlight>
                <a:uLnTx/>
                <a:uFillTx/>
                <a:latin typeface="Consolas" panose="020B0609020204030204" pitchFamily="49" charset="0"/>
              </a:rPr>
              <a:t>x</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sl:for-each</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var:v11</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userCSharp:GetCumulativeSum(0</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TotalInternational</a:t>
            </a: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pt-PT"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t-PT"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xsl:value-of</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$var:v11</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TotalInternational</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FF"/>
              </a:solidFill>
              <a:effectLst/>
              <a:uLnTx/>
              <a:uFillTx/>
              <a:latin typeface="Consolas" panose="020B0609020204030204" pitchFamily="49" charset="0"/>
            </a:endParaRP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2329679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130000"/>
              <a:buFont typeface="Wingdings" pitchFamily="1" charset="2"/>
              <a:buNone/>
              <a:tabLst/>
              <a:defRPr/>
            </a:pPr>
            <a:r>
              <a:rPr kumimoji="0" lang="nl-NL" sz="2400" b="0" i="0" u="none" strike="noStrike" kern="0" cap="none" spc="0" normalizeH="0" baseline="0" noProof="0" dirty="0">
                <a:ln>
                  <a:noFill/>
                </a:ln>
                <a:solidFill>
                  <a:schemeClr val="tx1"/>
                </a:solidFill>
                <a:effectLst/>
                <a:uLnTx/>
                <a:uFillTx/>
                <a:latin typeface="+mn-lt"/>
                <a:ea typeface="+mn-ea"/>
                <a:cs typeface="+mn-cs"/>
              </a:rPr>
              <a:t>	     Senior Software Developer at DevScope  </a:t>
            </a:r>
          </a:p>
          <a:p>
            <a:pPr marL="0" marR="0" lvl="0" indent="0" algn="l" defTabSz="914400" rtl="0" eaLnBrk="0" fontAlgn="base" latinLnBrk="0" hangingPunct="0">
              <a:lnSpc>
                <a:spcPct val="100000"/>
              </a:lnSpc>
              <a:spcBef>
                <a:spcPct val="20000"/>
              </a:spcBef>
              <a:spcAft>
                <a:spcPct val="0"/>
              </a:spcAft>
              <a:buClr>
                <a:schemeClr val="accent1"/>
              </a:buClr>
              <a:buSzPct val="130000"/>
              <a:buFont typeface="Wingdings" pitchFamily="1" charset="2"/>
              <a:buNone/>
              <a:tabLst/>
              <a:defRPr/>
            </a:pPr>
            <a:r>
              <a:rPr kumimoji="0" lang="nl-NL" sz="2400" b="0" i="0" u="none" strike="noStrike" kern="0" cap="none" spc="0" normalizeH="0" baseline="0" noProof="0" dirty="0">
                <a:ln>
                  <a:noFill/>
                </a:ln>
                <a:solidFill>
                  <a:schemeClr val="tx1"/>
                </a:solidFill>
                <a:effectLst/>
                <a:uLnTx/>
                <a:uFillTx/>
                <a:latin typeface="+mn-lt"/>
                <a:ea typeface="+mn-ea"/>
                <a:cs typeface="+mn-cs"/>
              </a:rPr>
              <a:t>   	     </a:t>
            </a:r>
            <a:r>
              <a:rPr kumimoji="0" lang="en-US" sz="2400" b="0" i="0" u="none" strike="noStrike" kern="0" cap="none" spc="0" normalizeH="0" baseline="0" noProof="0" dirty="0">
                <a:ln>
                  <a:noFill/>
                </a:ln>
                <a:solidFill>
                  <a:schemeClr val="tx1"/>
                </a:solidFill>
                <a:effectLst/>
                <a:uLnTx/>
                <a:uFillTx/>
                <a:latin typeface="+mn-lt"/>
                <a:ea typeface="+mn-ea"/>
                <a:cs typeface="+mn-cs"/>
              </a:rPr>
              <a:t>Microsoft Integration MVP since 2011</a:t>
            </a:r>
            <a:endParaRPr kumimoji="0" lang="nl-NL"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130000"/>
              <a:buFont typeface="Wingdings" pitchFamily="1" charset="2"/>
              <a:buNone/>
              <a:tabLst/>
              <a:defRPr/>
            </a:pPr>
            <a:endParaRPr kumimoji="0" lang="nl-NL"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Writer of numerous articles for Portuguese eMagazine “Programar”</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Author “Sandro Pereira BizTalk Blog” http://sandroaspbiztalkblog.wordpress.com</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Member of “BizTalkAdminsblogging.com” and “BizTalk Brasil” community</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Member NetPonto community</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MSDN BizTalk Forums Moderator</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TechNet Wiki author (Wiki Ninja)</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TechNet Gallery, Code Gallery and CodePlex contributor</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Public speaker </a:t>
            </a:r>
          </a:p>
          <a:p>
            <a:pPr marL="342900" marR="0" lvl="0" indent="-34290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Technical Reviewer PACKT Publishing</a:t>
            </a:r>
          </a:p>
          <a:p>
            <a:pPr marL="742950" marR="0" lvl="1" indent="-285750" algn="l" defTabSz="914400" rtl="0" eaLnBrk="0" fontAlgn="base" latinLnBrk="0" hangingPunct="0">
              <a:lnSpc>
                <a:spcPct val="100000"/>
              </a:lnSpc>
              <a:spcBef>
                <a:spcPct val="20000"/>
              </a:spcBef>
              <a:spcAft>
                <a:spcPct val="0"/>
              </a:spcAft>
              <a:buClr>
                <a:schemeClr val="tx1"/>
              </a:buClr>
              <a:buSzPct val="130000"/>
              <a:buFont typeface="Wingdings" pitchFamily="1" charset="2"/>
              <a:buChar char="§"/>
              <a:tabLst/>
              <a:defRPr/>
            </a:pPr>
            <a:r>
              <a:rPr kumimoji="0" lang="en-US" sz="1700" b="0" i="0" u="none" strike="noStrike" kern="0" cap="none" spc="0" normalizeH="0" baseline="0" noProof="0" dirty="0">
                <a:ln>
                  <a:noFill/>
                </a:ln>
                <a:solidFill>
                  <a:schemeClr val="tx1"/>
                </a:solidFill>
                <a:effectLst/>
                <a:uLnTx/>
                <a:uFillTx/>
                <a:latin typeface="+mn-lt"/>
                <a:ea typeface="+mn-ea"/>
              </a:rPr>
              <a:t>BizTalk Server 2010 Cookbook (April 2012)</a:t>
            </a:r>
          </a:p>
          <a:p>
            <a:pPr marL="627063" marR="0" lvl="1" indent="-342900" algn="l" defTabSz="914400" rtl="0" eaLnBrk="0" fontAlgn="base" latinLnBrk="0" hangingPunct="0">
              <a:lnSpc>
                <a:spcPct val="100000"/>
              </a:lnSpc>
              <a:spcBef>
                <a:spcPct val="20000"/>
              </a:spcBef>
              <a:spcAft>
                <a:spcPct val="0"/>
              </a:spcAft>
              <a:buClr>
                <a:schemeClr val="accent2"/>
              </a:buClr>
              <a:buSzPct val="130000"/>
              <a:buFont typeface="Wingdings" pitchFamily="1" charset="2"/>
              <a:buChar char="§"/>
              <a:tabLst/>
              <a:defRPr/>
            </a:pPr>
            <a:endParaRPr kumimoji="0" lang="en-US" sz="1600" b="0" i="0" u="none" strike="noStrike" kern="0" cap="none" spc="0" normalizeH="0" baseline="0" noProof="0" dirty="0">
              <a:ln>
                <a:noFill/>
              </a:ln>
              <a:solidFill>
                <a:schemeClr val="tx1"/>
              </a:solidFill>
              <a:effectLst/>
              <a:uLnTx/>
              <a:uFillTx/>
              <a:latin typeface="+mn-lt"/>
              <a:ea typeface="+mn-ea"/>
            </a:endParaRPr>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22918619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09725" y="1481038"/>
            <a:ext cx="8972550" cy="4819650"/>
          </a:xfrm>
          <a:prstGeom prst="rect">
            <a:avLst/>
          </a:prstGeom>
        </p:spPr>
      </p:pic>
      <p:sp>
        <p:nvSpPr>
          <p:cNvPr id="7" name="Rectangle 6"/>
          <p:cNvSpPr/>
          <p:nvPr/>
        </p:nvSpPr>
        <p:spPr>
          <a:xfrm>
            <a:off x="1905000" y="3957233"/>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var:v12</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userCSharp:InitCumulativeSum(1</a:t>
            </a: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xsl:for-each</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/s0:PersonOrigin/PhoneCalls</a:t>
            </a:r>
            <a:r>
              <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nn-NO" sz="1050" b="0" i="0" u="none" strike="noStrike" kern="0" cap="none" spc="0" normalizeH="0" baseline="0" noProof="0" dirty="0">
                <a:ln>
                  <a:noFill/>
                </a:ln>
                <a:solidFill>
                  <a:srgbClr val="2B91AF"/>
                </a:solidFill>
                <a:effectLst/>
                <a:highlight>
                  <a:srgbClr val="FFFFFF"/>
                </a:highlight>
                <a:uLnTx/>
                <a:uFillTx/>
                <a:latin typeface="Consolas" panose="020B0609020204030204" pitchFamily="49" charset="0"/>
              </a:rPr>
              <a:t>xsl:variable</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nn-NO"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name</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var:v13</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nn-NO"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select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string(@PhoneNumber)</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var:v14</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userCSharp:StringLeft($var:v13 ,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4</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var:v15</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userCSharp:LogicalEq(string($var:v14) ,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+351</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xsl:if</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test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string($var:v15)='true'</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nn-NO" sz="1050" b="0" i="0" u="none" strike="noStrike" kern="0" cap="none" spc="0" normalizeH="0" baseline="0" noProof="0" dirty="0">
                <a:ln>
                  <a:noFill/>
                </a:ln>
                <a:solidFill>
                  <a:srgbClr val="2B91AF"/>
                </a:solidFill>
                <a:effectLst/>
                <a:highlight>
                  <a:srgbClr val="FFFFFF"/>
                </a:highlight>
                <a:uLnTx/>
                <a:uFillTx/>
                <a:latin typeface="Consolas" panose="020B0609020204030204" pitchFamily="49" charset="0"/>
              </a:rPr>
              <a:t>xsl:variable</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nn-NO"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name</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var:v16</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a:t>
            </a:r>
            <a:r>
              <a:rPr kumimoji="0" lang="nn-NO" sz="1050" b="0" i="0" u="none" strike="noStrike" kern="0" cap="none" spc="0" normalizeH="0" baseline="0" noProof="0" dirty="0">
                <a:ln>
                  <a:noFill/>
                </a:ln>
                <a:solidFill>
                  <a:srgbClr val="FF0000"/>
                </a:solidFill>
                <a:effectLst/>
                <a:highlight>
                  <a:srgbClr val="FFFFFF"/>
                </a:highlight>
                <a:uLnTx/>
                <a:uFillTx/>
                <a:latin typeface="Consolas" panose="020B0609020204030204" pitchFamily="49" charset="0"/>
              </a:rPr>
              <a:t>select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@Cost</a:t>
            </a:r>
            <a:r>
              <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a:t>
            </a:r>
            <a:r>
              <a:rPr kumimoji="0" lang="nn-NO"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/&gt;</a:t>
            </a:r>
            <a:endParaRPr kumimoji="0" lang="nn-NO" sz="105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var:v17</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userCSharp:AddToCumulativeSum(1,string($var:v16),</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1000</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&amp;quot;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xsl:if</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xsl:for-each</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xsl:variable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name</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var:v18</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userCSharp:GetCumulativeSum(1)</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TotalNational</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&lt;</a:t>
            </a:r>
            <a:r>
              <a:rPr kumimoji="0" lang="en-US" sz="1050" b="0" i="0" u="none" strike="noStrike" kern="0" cap="none" spc="0" normalizeH="0" baseline="0" noProof="1">
                <a:ln>
                  <a:noFill/>
                </a:ln>
                <a:solidFill>
                  <a:srgbClr val="2B91AF"/>
                </a:solidFill>
                <a:effectLst/>
                <a:highlight>
                  <a:srgbClr val="FFFFFF"/>
                </a:highlight>
                <a:uLnTx/>
                <a:uFillTx/>
                <a:latin typeface="Consolas" panose="020B0609020204030204" pitchFamily="49" charset="0"/>
              </a:rPr>
              <a:t>xsl:value-of</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a:t>
            </a:r>
            <a:r>
              <a:rPr kumimoji="0" lang="en-US" sz="1050" b="0" i="0" u="none" strike="noStrike" kern="0" cap="none" spc="0" normalizeH="0" baseline="0" noProof="1">
                <a:ln>
                  <a:noFill/>
                </a:ln>
                <a:solidFill>
                  <a:srgbClr val="FF0000"/>
                </a:solidFill>
                <a:effectLst/>
                <a:highlight>
                  <a:srgbClr val="FFFFFF"/>
                </a:highlight>
                <a:uLnTx/>
                <a:uFillTx/>
                <a:latin typeface="Consolas" panose="020B0609020204030204" pitchFamily="49" charset="0"/>
              </a:rPr>
              <a:t>select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$var:v18</a:t>
            </a:r>
            <a:r>
              <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rPr>
              <a:t>"</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 /&gt;</a:t>
            </a:r>
            <a:endParaRPr kumimoji="0" lang="en-US" sz="1050" b="0" i="0" u="none" strike="noStrike" kern="0" cap="none" spc="0" normalizeH="0" baseline="0" noProof="1">
              <a:ln>
                <a:noFill/>
              </a:ln>
              <a:solidFill>
                <a:srgbClr val="000000"/>
              </a:solidFill>
              <a:effectLst/>
              <a:highlight>
                <a:srgbClr val="FFFFFF"/>
              </a:highligh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&lt;/</a:t>
            </a:r>
            <a:r>
              <a:rPr kumimoji="0" lang="en-US" sz="1050" b="0" i="0" u="none" strike="noStrike" kern="0" cap="none" spc="0" normalizeH="0" baseline="0" noProof="1">
                <a:ln>
                  <a:noFill/>
                </a:ln>
                <a:solidFill>
                  <a:srgbClr val="A31515"/>
                </a:solidFill>
                <a:effectLst/>
                <a:highlight>
                  <a:srgbClr val="FFFFFF"/>
                </a:highlight>
                <a:uLnTx/>
                <a:uFillTx/>
                <a:latin typeface="Consolas" panose="020B0609020204030204" pitchFamily="49" charset="0"/>
              </a:rPr>
              <a:t>TotalNational</a:t>
            </a:r>
            <a:r>
              <a:rPr kumimoji="0" lang="en-US" sz="1050" b="0" i="0" u="none" strike="noStrike" kern="0" cap="none" spc="0" normalizeH="0" baseline="0" noProof="1">
                <a:ln>
                  <a:noFill/>
                </a:ln>
                <a:solidFill>
                  <a:srgbClr val="0000FF"/>
                </a:solidFill>
                <a:effectLst/>
                <a:highlight>
                  <a:srgbClr val="FFFFFF"/>
                </a:highlight>
                <a:uLnTx/>
                <a:uFillTx/>
                <a:latin typeface="Consolas" panose="020B0609020204030204" pitchFamily="49" charset="0"/>
              </a:rPr>
              <a:t>&gt;</a:t>
            </a:r>
            <a:endParaRPr kumimoji="0" lang="en-US" sz="1050" b="0" i="0" u="none" strike="noStrike" kern="0" cap="none" spc="0" normalizeH="0" baseline="0" noProof="1">
              <a:ln>
                <a:noFill/>
              </a:ln>
              <a:solidFill>
                <a:srgbClr val="0000FF"/>
              </a:solidFill>
              <a:effectLst/>
              <a:uLnTx/>
              <a:uFillTx/>
              <a:latin typeface="Consolas" panose="020B0609020204030204" pitchFamily="49" charset="0"/>
            </a:endParaRPr>
          </a:p>
        </p:txBody>
      </p:sp>
      <p:sp>
        <p:nvSpPr>
          <p:cNvPr id="11" name="Line 18"/>
          <p:cNvSpPr>
            <a:spLocks noChangeShapeType="1"/>
          </p:cNvSpPr>
          <p:nvPr/>
        </p:nvSpPr>
        <p:spPr bwMode="auto">
          <a:xfrm flipH="1">
            <a:off x="9813925" y="3652435"/>
            <a:ext cx="940585" cy="303"/>
          </a:xfrm>
          <a:prstGeom prst="line">
            <a:avLst/>
          </a:prstGeom>
          <a:noFill/>
          <a:ln w="38100">
            <a:solidFill>
              <a:srgbClr val="CC0000"/>
            </a:solidFill>
            <a:round/>
            <a:headEnd/>
            <a:tailEnd type="triangle" w="med" len="me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itle 2"/>
          <p:cNvSpPr>
            <a:spLocks noGrp="1"/>
          </p:cNvSpPr>
          <p:nvPr>
            <p:ph type="title"/>
          </p:nvPr>
        </p:nvSpPr>
        <p:spPr/>
        <p:txBody>
          <a:bodyPr/>
          <a:lstStyle/>
          <a:p>
            <a:r>
              <a:rPr lang="en-US" b="1" dirty="0"/>
              <a:t>Deconstructing a map</a:t>
            </a:r>
            <a:endParaRPr lang="en-US" dirty="0"/>
          </a:p>
        </p:txBody>
      </p:sp>
    </p:spTree>
    <p:extLst>
      <p:ext uri="{BB962C8B-B14F-4D97-AF65-F5344CB8AC3E}">
        <p14:creationId xmlns:p14="http://schemas.microsoft.com/office/powerpoint/2010/main" val="306908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stretch>
            <a:fillRect/>
          </a:stretch>
        </p:blipFill>
        <p:spPr>
          <a:xfrm>
            <a:off x="9650617" y="4073326"/>
            <a:ext cx="2517041" cy="2777629"/>
          </a:xfrm>
          <a:prstGeom prst="rect">
            <a:avLst/>
          </a:prstGeom>
        </p:spPr>
      </p:pic>
      <p:sp>
        <p:nvSpPr>
          <p:cNvPr id="3" name="Title 2"/>
          <p:cNvSpPr>
            <a:spLocks noGrp="1"/>
          </p:cNvSpPr>
          <p:nvPr>
            <p:ph type="title"/>
          </p:nvPr>
        </p:nvSpPr>
        <p:spPr/>
        <p:txBody>
          <a:bodyPr/>
          <a:lstStyle/>
          <a:p>
            <a:r>
              <a:rPr lang="en-US" b="1" dirty="0"/>
              <a:t>The order of links association</a:t>
            </a:r>
            <a:endParaRPr lang="en-US" dirty="0"/>
          </a:p>
        </p:txBody>
      </p:sp>
      <p:sp>
        <p:nvSpPr>
          <p:cNvPr id="4" name="Rectangle 3"/>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The order in which we perform the links between the elements from source to destination has a huge impact in the final result</a:t>
            </a:r>
            <a:endParaRPr kumimoji="0" lang="en-US" sz="1904" b="1" i="0" u="none" strike="noStrike" kern="0" cap="none" spc="0" normalizeH="0" baseline="0" noProof="0" dirty="0">
              <a:ln>
                <a:noFill/>
              </a:ln>
              <a:gradFill>
                <a:gsLst>
                  <a:gs pos="0">
                    <a:srgbClr val="FFFFFF"/>
                  </a:gs>
                  <a:gs pos="100000">
                    <a:srgbClr val="FFFFFF"/>
                  </a:gs>
                </a:gsLst>
                <a:lin ang="5400000" scaled="0"/>
              </a:gradFill>
              <a:effectLst/>
              <a:uLnTx/>
              <a:uFillTx/>
              <a:latin typeface="+mj-lt"/>
            </a:endParaRPr>
          </a:p>
        </p:txBody>
      </p:sp>
      <p:sp>
        <p:nvSpPr>
          <p:cNvPr id="7" name="Rectangle 6"/>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This statement is true and false at the same time!</a:t>
            </a:r>
            <a:endParaRPr kumimoji="0" lang="en-US" sz="1904" b="1" i="0" u="none" strike="noStrike" kern="0" cap="none" spc="0" normalizeH="0" baseline="0" noProof="0" dirty="0">
              <a:ln>
                <a:noFill/>
              </a:ln>
              <a:gradFill>
                <a:gsLst>
                  <a:gs pos="0">
                    <a:srgbClr val="FFFFFF"/>
                  </a:gs>
                  <a:gs pos="100000">
                    <a:srgbClr val="FFFFFF"/>
                  </a:gs>
                </a:gsLst>
                <a:lin ang="5400000" scaled="0"/>
              </a:gradFill>
              <a:effectLst/>
              <a:uLnTx/>
              <a:uFillTx/>
              <a:latin typeface="+mj-lt"/>
            </a:endParaRPr>
          </a:p>
        </p:txBody>
      </p:sp>
      <p:sp>
        <p:nvSpPr>
          <p:cNvPr id="8" name="Text Placeholder 1"/>
          <p:cNvSpPr>
            <a:spLocks noGrp="1"/>
          </p:cNvSpPr>
          <p:nvPr>
            <p:ph type="body" sz="quarter" idx="10"/>
          </p:nvPr>
        </p:nvSpPr>
        <p:spPr>
          <a:xfrm>
            <a:off x="595518" y="4073326"/>
            <a:ext cx="8791071" cy="1862818"/>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functoids</a:t>
            </a:r>
          </a:p>
          <a:p>
            <a:pPr lvl="1"/>
            <a:r>
              <a:rPr lang="en-US" sz="2000" b="0" dirty="0"/>
              <a:t>The functoids require certain input parameters that can vary according to the </a:t>
            </a:r>
            <a:r>
              <a:rPr lang="en-US" sz="2000" b="0" dirty="0" err="1"/>
              <a:t>functoid</a:t>
            </a:r>
            <a:r>
              <a:rPr lang="en-US" sz="2000" b="0" dirty="0"/>
              <a:t> that we are using</a:t>
            </a:r>
          </a:p>
        </p:txBody>
      </p:sp>
      <p:sp>
        <p:nvSpPr>
          <p:cNvPr id="9" name="AutoShape 2" descr="http://social.technet.microsoft.com/wiki/cfs-filesystemfile.ashx/__key/communityserver-wikis-components-files/00-00-00-00-05/7853.reorganizar_2D00_functoid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01351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stretch>
            <a:fillRect/>
          </a:stretch>
        </p:blipFill>
        <p:spPr>
          <a:xfrm>
            <a:off x="3050236" y="5114517"/>
            <a:ext cx="6645910" cy="1800860"/>
          </a:xfrm>
          <a:prstGeom prst="rect">
            <a:avLst/>
          </a:prstGeom>
        </p:spPr>
      </p:pic>
      <p:sp>
        <p:nvSpPr>
          <p:cNvPr id="3" name="Title 2"/>
          <p:cNvSpPr>
            <a:spLocks noGrp="1"/>
          </p:cNvSpPr>
          <p:nvPr>
            <p:ph type="title"/>
          </p:nvPr>
        </p:nvSpPr>
        <p:spPr/>
        <p:txBody>
          <a:bodyPr/>
          <a:lstStyle/>
          <a:p>
            <a:r>
              <a:rPr lang="en-US" b="1" dirty="0"/>
              <a:t>The sequence of links </a:t>
            </a:r>
            <a:endParaRPr lang="en-US" dirty="0"/>
          </a:p>
        </p:txBody>
      </p:sp>
      <p:sp>
        <p:nvSpPr>
          <p:cNvPr id="7" name="Text Placeholder 1"/>
          <p:cNvSpPr>
            <a:spLocks noGrp="1"/>
          </p:cNvSpPr>
          <p:nvPr>
            <p:ph type="body" sz="quarter" idx="10"/>
          </p:nvPr>
        </p:nvSpPr>
        <p:spPr>
          <a:xfrm>
            <a:off x="595518" y="3497262"/>
            <a:ext cx="11555346" cy="1656184"/>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elements of the destination schema</a:t>
            </a:r>
          </a:p>
          <a:p>
            <a:pPr lvl="1"/>
            <a:r>
              <a:rPr lang="en-US" sz="2000" b="0" dirty="0"/>
              <a:t> If we change the order in which we associate the links on the same element in the destination schema we can also have an impact on the desired final result.</a:t>
            </a:r>
          </a:p>
        </p:txBody>
      </p:sp>
      <p:sp>
        <p:nvSpPr>
          <p:cNvPr id="10" name="Rectangle 9"/>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The order in which we perform the links between the elements from source to destination has a huge impact in the final result</a:t>
            </a:r>
            <a:endParaRPr kumimoji="0" lang="en-US" sz="1904" b="1" i="0" u="none" strike="noStrike" kern="0" cap="none" spc="0" normalizeH="0" baseline="0" noProof="0" dirty="0">
              <a:ln>
                <a:noFill/>
              </a:ln>
              <a:gradFill>
                <a:gsLst>
                  <a:gs pos="0">
                    <a:srgbClr val="FFFFFF"/>
                  </a:gs>
                  <a:gs pos="100000">
                    <a:srgbClr val="FFFFFF"/>
                  </a:gs>
                </a:gsLst>
                <a:lin ang="5400000" scaled="0"/>
              </a:gradFill>
              <a:effectLst/>
              <a:uLnTx/>
              <a:uFillTx/>
              <a:latin typeface="+mj-lt"/>
            </a:endParaRPr>
          </a:p>
        </p:txBody>
      </p:sp>
      <p:sp>
        <p:nvSpPr>
          <p:cNvPr id="11" name="Rectangle 10"/>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This statement is true and false at the same time!</a:t>
            </a:r>
            <a:endParaRPr kumimoji="0" lang="en-US" sz="1904" b="1" i="0" u="none" strike="noStrike" kern="0" cap="none" spc="0" normalizeH="0" baseline="0" noProof="0" dirty="0">
              <a:ln>
                <a:noFill/>
              </a:ln>
              <a:gradFill>
                <a:gsLst>
                  <a:gs pos="0">
                    <a:srgbClr val="FFFFFF"/>
                  </a:gs>
                  <a:gs pos="100000">
                    <a:srgbClr val="FFFFFF"/>
                  </a:gs>
                </a:gsLst>
                <a:lin ang="5400000" scaled="0"/>
              </a:gradFill>
              <a:effectLst/>
              <a:uLnTx/>
              <a:uFillTx/>
              <a:latin typeface="+mj-lt"/>
            </a:endParaRPr>
          </a:p>
        </p:txBody>
      </p:sp>
    </p:spTree>
    <p:extLst>
      <p:ext uri="{BB962C8B-B14F-4D97-AF65-F5344CB8AC3E}">
        <p14:creationId xmlns:p14="http://schemas.microsoft.com/office/powerpoint/2010/main" val="2002210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928134" y="2057101"/>
            <a:ext cx="8374284" cy="2097385"/>
          </a:xfrm>
          <a:prstGeom prst="rect">
            <a:avLst/>
          </a:prstGeom>
        </p:spPr>
      </p:pic>
      <p:sp>
        <p:nvSpPr>
          <p:cNvPr id="3" name="Title 2"/>
          <p:cNvSpPr>
            <a:spLocks noGrp="1"/>
          </p:cNvSpPr>
          <p:nvPr>
            <p:ph type="title"/>
          </p:nvPr>
        </p:nvSpPr>
        <p:spPr/>
        <p:txBody>
          <a:bodyPr/>
          <a:lstStyle/>
          <a:p>
            <a:r>
              <a:rPr lang="en-US" b="1" dirty="0"/>
              <a:t>The exception to the rule of Link Sequence</a:t>
            </a:r>
            <a:endParaRPr lang="en-US" dirty="0"/>
          </a:p>
        </p:txBody>
      </p:sp>
      <p:sp>
        <p:nvSpPr>
          <p:cNvPr id="10" name="AutoShape 42"/>
          <p:cNvSpPr>
            <a:spLocks noChangeArrowheads="1"/>
          </p:cNvSpPr>
          <p:nvPr/>
        </p:nvSpPr>
        <p:spPr bwMode="auto">
          <a:xfrm>
            <a:off x="1943275" y="4405636"/>
            <a:ext cx="3842914" cy="1683913"/>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00FF"/>
                </a:solidFill>
                <a:effectLst/>
                <a:highlight>
                  <a:srgbClr val="FFFFFF"/>
                </a:highlight>
                <a:uLnTx/>
                <a:uFillTx/>
                <a:latin typeface="+mj-lt"/>
              </a:rPr>
              <a:t>int</a:t>
            </a:r>
            <a:r>
              <a:rPr kumimoji="0" lang="en-US" sz="2000" b="0" i="0" u="none" strike="noStrike" kern="0" cap="none" spc="0" normalizeH="0" baseline="0" noProof="0" dirty="0">
                <a:ln>
                  <a:noFill/>
                </a:ln>
                <a:solidFill>
                  <a:srgbClr val="0000FF"/>
                </a:solidFill>
                <a:effectLst/>
                <a:highlight>
                  <a:srgbClr val="FFFFFF"/>
                </a:highlight>
                <a:uLnTx/>
                <a:uFillTx/>
                <a:latin typeface="+mj-lt"/>
              </a:rPr>
              <a:t> </a:t>
            </a:r>
            <a:r>
              <a:rPr kumimoji="0" lang="en-US" sz="2000" b="0" i="0" u="none" strike="noStrike" kern="0" cap="none" spc="0" normalizeH="0" baseline="0" noProof="0" dirty="0" err="1">
                <a:ln>
                  <a:noFill/>
                </a:ln>
                <a:solidFill>
                  <a:srgbClr val="000000"/>
                </a:solidFill>
                <a:effectLst/>
                <a:highlight>
                  <a:srgbClr val="FFFFFF"/>
                </a:highlight>
                <a:uLnTx/>
                <a:uFillTx/>
                <a:latin typeface="+mj-lt"/>
              </a:rPr>
              <a:t>myCounter</a:t>
            </a:r>
            <a:r>
              <a:rPr kumimoji="0" lang="en-US" sz="2000" b="0" i="0" u="none" strike="noStrike" kern="0" cap="none" spc="0" normalizeH="0" baseline="0" noProof="0" dirty="0">
                <a:ln>
                  <a:noFill/>
                </a:ln>
                <a:solidFill>
                  <a:srgbClr val="000000"/>
                </a:solidFill>
                <a:effectLst/>
                <a:highlight>
                  <a:srgbClr val="FFFFFF"/>
                </a:highlight>
                <a:uLnTx/>
                <a:uFillTx/>
                <a:latin typeface="+mj-lt"/>
              </a:rPr>
              <a:t>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public void </a:t>
            </a:r>
            <a:r>
              <a:rPr kumimoji="0" lang="en-US" sz="2000" b="0" i="0" u="none" strike="noStrike" kern="0" cap="none" spc="0" normalizeH="0" baseline="0" noProof="0" dirty="0" err="1">
                <a:ln>
                  <a:noFill/>
                </a:ln>
                <a:solidFill>
                  <a:srgbClr val="000000"/>
                </a:solidFill>
                <a:effectLst/>
                <a:highlight>
                  <a:srgbClr val="FFFFFF"/>
                </a:highlight>
                <a:uLnTx/>
                <a:uFillTx/>
                <a:latin typeface="+mj-lt"/>
              </a:rPr>
              <a:t>IncrementCounter</a:t>
            </a:r>
            <a:r>
              <a:rPr kumimoji="0" lang="en-US" sz="2000" b="0" i="0" u="none" strike="noStrike" kern="0" cap="none" spc="0" normalizeH="0" baseline="0" noProof="0" dirty="0">
                <a:ln>
                  <a:noFill/>
                </a:ln>
                <a:solidFill>
                  <a:srgbClr val="000000"/>
                </a:solidFill>
                <a:effectLst/>
                <a:highlight>
                  <a:srgbClr val="FFFFFF"/>
                </a:highligh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    </a:t>
            </a:r>
            <a:r>
              <a:rPr kumimoji="0" lang="en-US" sz="2000" b="0" i="0" u="none" strike="noStrike" kern="0" cap="none" spc="0" normalizeH="0" baseline="0" noProof="0" dirty="0" err="1">
                <a:ln>
                  <a:noFill/>
                </a:ln>
                <a:solidFill>
                  <a:srgbClr val="000000"/>
                </a:solidFill>
                <a:effectLst/>
                <a:highlight>
                  <a:srgbClr val="FFFFFF"/>
                </a:highlight>
                <a:uLnTx/>
                <a:uFillTx/>
                <a:latin typeface="+mj-lt"/>
              </a:rPr>
              <a:t>myCounter</a:t>
            </a:r>
            <a:r>
              <a:rPr kumimoji="0" lang="en-US" sz="2000" b="0" i="0" u="none" strike="noStrike" kern="0" cap="none" spc="0" normalizeH="0" baseline="0" noProof="0" dirty="0">
                <a:ln>
                  <a:noFill/>
                </a:ln>
                <a:solidFill>
                  <a:srgbClr val="000000"/>
                </a:solidFill>
                <a:effectLst/>
                <a:highlight>
                  <a:srgbClr val="FFFFFF"/>
                </a:highlight>
                <a:uLnTx/>
                <a:uFillTx/>
                <a:latin typeface="+mj-lt"/>
              </a:rPr>
              <a:t>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a:t>
            </a:r>
          </a:p>
        </p:txBody>
      </p:sp>
      <p:sp>
        <p:nvSpPr>
          <p:cNvPr id="11" name="AutoShape 42"/>
          <p:cNvSpPr>
            <a:spLocks noChangeArrowheads="1"/>
          </p:cNvSpPr>
          <p:nvPr/>
        </p:nvSpPr>
        <p:spPr bwMode="auto">
          <a:xfrm>
            <a:off x="6506269" y="4405637"/>
            <a:ext cx="3796149" cy="1683912"/>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public </a:t>
            </a:r>
            <a:r>
              <a:rPr kumimoji="0" lang="en-US" sz="2000" b="0" i="0" u="none" strike="noStrike" kern="0" cap="none" spc="0" normalizeH="0" baseline="0" noProof="0" dirty="0" err="1">
                <a:ln>
                  <a:noFill/>
                </a:ln>
                <a:solidFill>
                  <a:srgbClr val="0000FF"/>
                </a:solidFill>
                <a:effectLst/>
                <a:highlight>
                  <a:srgbClr val="FFFFFF"/>
                </a:highlight>
                <a:uLnTx/>
                <a:uFillTx/>
                <a:latin typeface="+mj-lt"/>
              </a:rPr>
              <a:t>int</a:t>
            </a:r>
            <a:r>
              <a:rPr kumimoji="0" lang="en-US" sz="2000" b="0" i="0" u="none" strike="noStrike" kern="0" cap="none" spc="0" normalizeH="0" baseline="0" noProof="0" dirty="0">
                <a:ln>
                  <a:noFill/>
                </a:ln>
                <a:solidFill>
                  <a:srgbClr val="0000FF"/>
                </a:solidFill>
                <a:effectLst/>
                <a:highlight>
                  <a:srgbClr val="FFFFFF"/>
                </a:highlight>
                <a:uLnTx/>
                <a:uFillTx/>
                <a:latin typeface="+mj-lt"/>
              </a:rPr>
              <a:t> </a:t>
            </a:r>
            <a:r>
              <a:rPr kumimoji="0" lang="en-US" sz="2000" b="0" i="0" u="none" strike="noStrike" kern="0" cap="none" spc="0" normalizeH="0" baseline="0" noProof="0" dirty="0" err="1">
                <a:ln>
                  <a:noFill/>
                </a:ln>
                <a:solidFill>
                  <a:srgbClr val="000000"/>
                </a:solidFill>
                <a:effectLst/>
                <a:highlight>
                  <a:srgbClr val="FFFFFF"/>
                </a:highlight>
                <a:uLnTx/>
                <a:uFillTx/>
                <a:latin typeface="+mj-lt"/>
              </a:rPr>
              <a:t>ReturnCounter</a:t>
            </a:r>
            <a:r>
              <a:rPr kumimoji="0" lang="en-US" sz="2000" b="0" i="0" u="none" strike="noStrike" kern="0" cap="none" spc="0" normalizeH="0" baseline="0" noProof="0" dirty="0">
                <a:ln>
                  <a:noFill/>
                </a:ln>
                <a:solidFill>
                  <a:srgbClr val="000000"/>
                </a:solidFill>
                <a:effectLst/>
                <a:highlight>
                  <a:srgbClr val="FFFFFF"/>
                </a:highligh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    return </a:t>
            </a:r>
            <a:r>
              <a:rPr kumimoji="0" lang="en-US" sz="2000" b="0" i="0" u="none" strike="noStrike" kern="0" cap="none" spc="0" normalizeH="0" baseline="0" noProof="0" dirty="0" err="1">
                <a:ln>
                  <a:noFill/>
                </a:ln>
                <a:solidFill>
                  <a:srgbClr val="000000"/>
                </a:solidFill>
                <a:effectLst/>
                <a:highlight>
                  <a:srgbClr val="FFFFFF"/>
                </a:highlight>
                <a:uLnTx/>
                <a:uFillTx/>
                <a:latin typeface="+mj-lt"/>
              </a:rPr>
              <a:t>myCounter</a:t>
            </a:r>
            <a:r>
              <a:rPr kumimoji="0" lang="en-US" sz="2000" b="0" i="0" u="none" strike="noStrike" kern="0" cap="none" spc="0" normalizeH="0" baseline="0" noProof="0" dirty="0">
                <a:ln>
                  <a:noFill/>
                </a:ln>
                <a:solidFill>
                  <a:srgbClr val="000000"/>
                </a:solidFill>
                <a:effectLst/>
                <a:highlight>
                  <a:srgbClr val="FFFFFF"/>
                </a:highligh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FF"/>
                </a:solidFill>
                <a:effectLst/>
                <a:highlight>
                  <a:srgbClr val="FFFFFF"/>
                </a:highlight>
                <a:uLnTx/>
                <a:uFillTx/>
                <a:latin typeface="+mj-lt"/>
              </a:rPr>
              <a:t>}</a:t>
            </a:r>
          </a:p>
        </p:txBody>
      </p:sp>
    </p:spTree>
    <p:extLst>
      <p:ext uri="{BB962C8B-B14F-4D97-AF65-F5344CB8AC3E}">
        <p14:creationId xmlns:p14="http://schemas.microsoft.com/office/powerpoint/2010/main" val="136429737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Best Practices</a:t>
            </a:r>
          </a:p>
        </p:txBody>
      </p:sp>
      <p:sp>
        <p:nvSpPr>
          <p:cNvPr id="6"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What best practices we must implement to improve developing performance</a:t>
            </a:r>
          </a:p>
        </p:txBody>
      </p:sp>
    </p:spTree>
    <p:extLst>
      <p:ext uri="{BB962C8B-B14F-4D97-AF65-F5344CB8AC3E}">
        <p14:creationId xmlns:p14="http://schemas.microsoft.com/office/powerpoint/2010/main" val="195696102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MapFrom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04979" y="1756940"/>
            <a:ext cx="6466076" cy="46504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p:cNvSpPr>
            <a:spLocks noGrp="1"/>
          </p:cNvSpPr>
          <p:nvPr>
            <p:ph type="title"/>
          </p:nvPr>
        </p:nvSpPr>
        <p:spPr/>
        <p:txBody>
          <a:bodyPr/>
          <a:lstStyle/>
          <a:p>
            <a:r>
              <a:rPr lang="en-US" dirty="0"/>
              <a:t>Challenges with large data transformations</a:t>
            </a:r>
          </a:p>
        </p:txBody>
      </p:sp>
      <p:sp>
        <p:nvSpPr>
          <p:cNvPr id="6" name="Rectangle 5"/>
          <p:cNvSpPr/>
          <p:nvPr/>
        </p:nvSpPr>
        <p:spPr bwMode="auto">
          <a:xfrm>
            <a:off x="308453" y="1769071"/>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itchFamily="34" charset="0"/>
              </a:rPr>
              <a:t>Difficult to use with large schemas.</a:t>
            </a:r>
          </a:p>
        </p:txBody>
      </p:sp>
      <p:sp>
        <p:nvSpPr>
          <p:cNvPr id="7" name="Rectangle 6"/>
          <p:cNvSpPr/>
          <p:nvPr/>
        </p:nvSpPr>
        <p:spPr bwMode="auto">
          <a:xfrm>
            <a:off x="315666" y="2739647"/>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itchFamily="34" charset="0"/>
              </a:rPr>
              <a:t>Hard to maintain complex maps </a:t>
            </a:r>
          </a:p>
        </p:txBody>
      </p:sp>
      <p:sp>
        <p:nvSpPr>
          <p:cNvPr id="8" name="Rectangle 7"/>
          <p:cNvSpPr/>
          <p:nvPr/>
        </p:nvSpPr>
        <p:spPr bwMode="auto">
          <a:xfrm>
            <a:off x="315666" y="3710223"/>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mj-lt"/>
              </a:rPr>
              <a:t>Hard to track relationships</a:t>
            </a:r>
          </a:p>
        </p:txBody>
      </p:sp>
      <p:sp>
        <p:nvSpPr>
          <p:cNvPr id="9" name="Rectangle 8"/>
          <p:cNvSpPr/>
          <p:nvPr/>
        </p:nvSpPr>
        <p:spPr bwMode="auto">
          <a:xfrm>
            <a:off x="308453" y="4688654"/>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mj-lt"/>
              </a:rPr>
              <a:t>No search capabilities</a:t>
            </a:r>
          </a:p>
        </p:txBody>
      </p:sp>
      <p:sp>
        <p:nvSpPr>
          <p:cNvPr id="10" name="Rectangle 9"/>
          <p:cNvSpPr/>
          <p:nvPr/>
        </p:nvSpPr>
        <p:spPr bwMode="auto">
          <a:xfrm>
            <a:off x="282177" y="5659230"/>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mj-lt"/>
              </a:rPr>
              <a:t>No cut/copy/paste or undo</a:t>
            </a:r>
          </a:p>
        </p:txBody>
      </p:sp>
    </p:spTree>
    <p:extLst>
      <p:ext uri="{BB962C8B-B14F-4D97-AF65-F5344CB8AC3E}">
        <p14:creationId xmlns:p14="http://schemas.microsoft.com/office/powerpoint/2010/main" val="35065150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 name="Group 633"/>
          <p:cNvGrpSpPr/>
          <p:nvPr/>
        </p:nvGrpSpPr>
        <p:grpSpPr>
          <a:xfrm>
            <a:off x="7310090" y="2921198"/>
            <a:ext cx="2777332" cy="3264040"/>
            <a:chOff x="7310090" y="2921198"/>
            <a:chExt cx="2777332" cy="3264040"/>
          </a:xfrm>
        </p:grpSpPr>
        <p:sp>
          <p:nvSpPr>
            <p:cNvPr id="218" name="Rectangle 217"/>
            <p:cNvSpPr/>
            <p:nvPr/>
          </p:nvSpPr>
          <p:spPr>
            <a:xfrm>
              <a:off x="7310090" y="2921198"/>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ndParaRPr>
            </a:p>
          </p:txBody>
        </p:sp>
        <p:sp>
          <p:nvSpPr>
            <p:cNvPr id="222" name="AutoShape 12"/>
            <p:cNvSpPr>
              <a:spLocks noChangeArrowheads="1"/>
            </p:cNvSpPr>
            <p:nvPr/>
          </p:nvSpPr>
          <p:spPr bwMode="auto">
            <a:xfrm>
              <a:off x="9388591" y="6008502"/>
              <a:ext cx="698831"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a:ln>
                    <a:noFill/>
                  </a:ln>
                  <a:solidFill>
                    <a:srgbClr val="5B9BD5">
                      <a:lumMod val="50000"/>
                    </a:srgbClr>
                  </a:solidFill>
                  <a:effectLst/>
                  <a:uLnTx/>
                  <a:uFillTx/>
                  <a:latin typeface="Calibri" panose="020F0502020204030204"/>
                </a:rPr>
                <a:t>Page 4</a:t>
              </a:r>
            </a:p>
          </p:txBody>
        </p:sp>
      </p:grpSp>
      <p:grpSp>
        <p:nvGrpSpPr>
          <p:cNvPr id="633" name="Group 632"/>
          <p:cNvGrpSpPr/>
          <p:nvPr/>
        </p:nvGrpSpPr>
        <p:grpSpPr>
          <a:xfrm>
            <a:off x="7386612" y="3002161"/>
            <a:ext cx="2700811" cy="3183077"/>
            <a:chOff x="7386612" y="3002161"/>
            <a:chExt cx="2700811" cy="3183077"/>
          </a:xfrm>
        </p:grpSpPr>
        <p:sp>
          <p:nvSpPr>
            <p:cNvPr id="219" name="Rectangle 218"/>
            <p:cNvSpPr/>
            <p:nvPr/>
          </p:nvSpPr>
          <p:spPr>
            <a:xfrm>
              <a:off x="7386612" y="3002161"/>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ndParaRPr>
            </a:p>
          </p:txBody>
        </p:sp>
        <p:sp>
          <p:nvSpPr>
            <p:cNvPr id="223" name="AutoShape 13"/>
            <p:cNvSpPr>
              <a:spLocks noChangeArrowheads="1"/>
            </p:cNvSpPr>
            <p:nvPr/>
          </p:nvSpPr>
          <p:spPr bwMode="auto">
            <a:xfrm>
              <a:off x="8959967" y="6008502"/>
              <a:ext cx="685800"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a:ln>
                    <a:noFill/>
                  </a:ln>
                  <a:solidFill>
                    <a:srgbClr val="5B9BD5">
                      <a:lumMod val="50000"/>
                    </a:srgbClr>
                  </a:solidFill>
                  <a:effectLst/>
                  <a:uLnTx/>
                  <a:uFillTx/>
                  <a:latin typeface="Calibri" panose="020F0502020204030204"/>
                </a:rPr>
                <a:t>Page 3</a:t>
              </a:r>
            </a:p>
          </p:txBody>
        </p:sp>
      </p:grpSp>
      <p:grpSp>
        <p:nvGrpSpPr>
          <p:cNvPr id="632" name="Group 631"/>
          <p:cNvGrpSpPr/>
          <p:nvPr/>
        </p:nvGrpSpPr>
        <p:grpSpPr>
          <a:xfrm>
            <a:off x="7458285" y="3070950"/>
            <a:ext cx="2700811" cy="3114288"/>
            <a:chOff x="7458285" y="3070950"/>
            <a:chExt cx="2700811" cy="3114288"/>
          </a:xfrm>
        </p:grpSpPr>
        <p:sp>
          <p:nvSpPr>
            <p:cNvPr id="220" name="Rectangle 219"/>
            <p:cNvSpPr/>
            <p:nvPr/>
          </p:nvSpPr>
          <p:spPr>
            <a:xfrm>
              <a:off x="7458285" y="3070950"/>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ndParaRPr>
            </a:p>
          </p:txBody>
        </p:sp>
        <p:sp>
          <p:nvSpPr>
            <p:cNvPr id="224" name="AutoShape 14"/>
            <p:cNvSpPr>
              <a:spLocks noChangeArrowheads="1"/>
            </p:cNvSpPr>
            <p:nvPr/>
          </p:nvSpPr>
          <p:spPr bwMode="auto">
            <a:xfrm>
              <a:off x="8531341" y="6008501"/>
              <a:ext cx="647701" cy="176737"/>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a:ln>
                    <a:noFill/>
                  </a:ln>
                  <a:solidFill>
                    <a:srgbClr val="5B9BD5">
                      <a:lumMod val="50000"/>
                    </a:srgbClr>
                  </a:solidFill>
                  <a:effectLst/>
                  <a:uLnTx/>
                  <a:uFillTx/>
                  <a:latin typeface="Calibri" panose="020F0502020204030204"/>
                </a:rPr>
                <a:t>Page 2</a:t>
              </a:r>
            </a:p>
          </p:txBody>
        </p:sp>
      </p:grpSp>
      <p:sp>
        <p:nvSpPr>
          <p:cNvPr id="3" name="Title 2"/>
          <p:cNvSpPr>
            <a:spLocks noGrp="1"/>
          </p:cNvSpPr>
          <p:nvPr>
            <p:ph type="title"/>
          </p:nvPr>
        </p:nvSpPr>
        <p:spPr/>
        <p:txBody>
          <a:bodyPr/>
          <a:lstStyle/>
          <a:p>
            <a:r>
              <a:rPr lang="en-US" dirty="0"/>
              <a:t>Best Practices 1: Using Map Grid Pages</a:t>
            </a:r>
          </a:p>
        </p:txBody>
      </p:sp>
      <p:sp>
        <p:nvSpPr>
          <p:cNvPr id="4" name="AutoShape 221"/>
          <p:cNvSpPr>
            <a:spLocks noChangeArrowheads="1"/>
          </p:cNvSpPr>
          <p:nvPr/>
        </p:nvSpPr>
        <p:spPr bwMode="auto">
          <a:xfrm>
            <a:off x="1344267" y="2448280"/>
            <a:ext cx="4038947" cy="4361350"/>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mj-lt"/>
              </a:rPr>
              <a:t>Grid Pages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mj-lt"/>
              </a:rPr>
              <a:t>Grid Preview</a:t>
            </a:r>
          </a:p>
        </p:txBody>
      </p:sp>
      <p:sp>
        <p:nvSpPr>
          <p:cNvPr id="5" name="AutoShape 11"/>
          <p:cNvSpPr>
            <a:spLocks noChangeArrowheads="1"/>
          </p:cNvSpPr>
          <p:nvPr/>
        </p:nvSpPr>
        <p:spPr bwMode="auto">
          <a:xfrm>
            <a:off x="1660181" y="2860077"/>
            <a:ext cx="3494434" cy="2387453"/>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Create unlimited</a:t>
            </a:r>
            <a:br>
              <a:rPr kumimoji="0" lang="en-US" sz="1600" b="1" i="0" u="none" strike="noStrike" kern="0" cap="none" spc="0" normalizeH="0" baseline="0" noProof="0" dirty="0">
                <a:ln>
                  <a:noFill/>
                </a:ln>
                <a:solidFill>
                  <a:schemeClr val="tx1"/>
                </a:solidFill>
                <a:effectLst/>
                <a:uLnTx/>
                <a:uFillTx/>
                <a:latin typeface="+mj-lt"/>
              </a:rPr>
            </a:br>
            <a:r>
              <a:rPr kumimoji="0" lang="en-US" sz="1600" b="1" i="0" u="none" strike="noStrike" kern="0" cap="none" spc="0" normalizeH="0" baseline="0" noProof="0" dirty="0">
                <a:ln>
                  <a:noFill/>
                </a:ln>
                <a:solidFill>
                  <a:schemeClr val="tx1"/>
                </a:solidFill>
                <a:effectLst/>
                <a:uLnTx/>
                <a:uFillTx/>
                <a:latin typeface="+mj-lt"/>
              </a:rPr>
              <a:t>different pages</a:t>
            </a:r>
          </a:p>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Isolate different parts</a:t>
            </a:r>
            <a:br>
              <a:rPr kumimoji="0" lang="en-US" sz="1600" b="1" i="0" u="none" strike="noStrike" kern="0" cap="none" spc="0" normalizeH="0" baseline="0" noProof="0" dirty="0">
                <a:ln>
                  <a:noFill/>
                </a:ln>
                <a:solidFill>
                  <a:schemeClr val="tx1"/>
                </a:solidFill>
                <a:effectLst/>
                <a:uLnTx/>
                <a:uFillTx/>
                <a:latin typeface="+mj-lt"/>
              </a:rPr>
            </a:br>
            <a:r>
              <a:rPr kumimoji="0" lang="en-US" sz="1600" b="1" i="0" u="none" strike="noStrike" kern="0" cap="none" spc="0" normalizeH="0" baseline="0" noProof="0" dirty="0">
                <a:ln>
                  <a:noFill/>
                </a:ln>
                <a:solidFill>
                  <a:schemeClr val="tx1"/>
                </a:solidFill>
                <a:effectLst/>
                <a:uLnTx/>
                <a:uFillTx/>
                <a:latin typeface="+mj-lt"/>
              </a:rPr>
              <a:t>of a map </a:t>
            </a:r>
          </a:p>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Work with different parts of</a:t>
            </a:r>
            <a:br>
              <a:rPr kumimoji="0" lang="en-US" sz="1600" b="1" i="0" u="none" strike="noStrike" kern="0" cap="none" spc="0" normalizeH="0" baseline="0" noProof="0" dirty="0">
                <a:ln>
                  <a:noFill/>
                </a:ln>
                <a:solidFill>
                  <a:schemeClr val="tx1"/>
                </a:solidFill>
                <a:effectLst/>
                <a:uLnTx/>
                <a:uFillTx/>
                <a:latin typeface="+mj-lt"/>
              </a:rPr>
            </a:br>
            <a:r>
              <a:rPr kumimoji="0" lang="en-US" sz="1600" b="1" i="0" u="none" strike="noStrike" kern="0" cap="none" spc="0" normalizeH="0" baseline="0" noProof="0" dirty="0">
                <a:ln>
                  <a:noFill/>
                </a:ln>
                <a:solidFill>
                  <a:schemeClr val="tx1"/>
                </a:solidFill>
                <a:effectLst/>
                <a:uLnTx/>
                <a:uFillTx/>
                <a:latin typeface="+mj-lt"/>
              </a:rPr>
              <a:t>a map separately</a:t>
            </a:r>
          </a:p>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Must create connected</a:t>
            </a:r>
            <a:br>
              <a:rPr kumimoji="0" lang="en-US" sz="1600" b="1" i="0" u="none" strike="noStrike" kern="0" cap="none" spc="0" normalizeH="0" baseline="0" noProof="0" dirty="0">
                <a:ln>
                  <a:noFill/>
                </a:ln>
                <a:solidFill>
                  <a:schemeClr val="tx1"/>
                </a:solidFill>
                <a:effectLst/>
                <a:uLnTx/>
                <a:uFillTx/>
                <a:latin typeface="+mj-lt"/>
              </a:rPr>
            </a:br>
            <a:r>
              <a:rPr kumimoji="0" lang="en-US" sz="1600" b="1" i="0" u="none" strike="noStrike" kern="0" cap="none" spc="0" normalizeH="0" baseline="0" noProof="0" dirty="0">
                <a:ln>
                  <a:noFill/>
                </a:ln>
                <a:solidFill>
                  <a:schemeClr val="tx1"/>
                </a:solidFill>
                <a:effectLst/>
                <a:uLnTx/>
                <a:uFillTx/>
                <a:latin typeface="+mj-lt"/>
              </a:rPr>
              <a:t>functoids on the same layer</a:t>
            </a:r>
          </a:p>
        </p:txBody>
      </p:sp>
      <p:sp>
        <p:nvSpPr>
          <p:cNvPr id="199" name="AutoShape 222"/>
          <p:cNvSpPr>
            <a:spLocks noChangeArrowheads="1"/>
          </p:cNvSpPr>
          <p:nvPr/>
        </p:nvSpPr>
        <p:spPr bwMode="auto">
          <a:xfrm>
            <a:off x="1660182" y="5823781"/>
            <a:ext cx="3494432" cy="755809"/>
          </a:xfrm>
          <a:prstGeom prst="roundRect">
            <a:avLst>
              <a:gd name="adj" fmla="val 1124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Find and work with a portion of a large map</a:t>
            </a:r>
          </a:p>
        </p:txBody>
      </p:sp>
      <p:pic>
        <p:nvPicPr>
          <p:cNvPr id="200" name="Picture 219" descr="Search01"/>
          <p:cNvPicPr>
            <a:picLocks noChangeAspect="1" noChangeArrowheads="1"/>
          </p:cNvPicPr>
          <p:nvPr/>
        </p:nvPicPr>
        <p:blipFill>
          <a:blip r:embed="rId3" cstate="print"/>
          <a:srcRect/>
          <a:stretch>
            <a:fillRect/>
          </a:stretch>
        </p:blipFill>
        <p:spPr bwMode="auto">
          <a:xfrm rot="2023397">
            <a:off x="4801282" y="4460509"/>
            <a:ext cx="779462" cy="1606550"/>
          </a:xfrm>
          <a:prstGeom prst="rect">
            <a:avLst/>
          </a:prstGeom>
          <a:noFill/>
          <a:ln w="9525">
            <a:noFill/>
            <a:miter lim="800000"/>
            <a:headEnd/>
            <a:tailEnd/>
          </a:ln>
        </p:spPr>
      </p:pic>
      <p:sp>
        <p:nvSpPr>
          <p:cNvPr id="215" name="Text Placeholder 1"/>
          <p:cNvSpPr>
            <a:spLocks noGrp="1"/>
          </p:cNvSpPr>
          <p:nvPr>
            <p:ph type="body" sz="quarter" idx="10"/>
          </p:nvPr>
        </p:nvSpPr>
        <p:spPr>
          <a:xfrm>
            <a:off x="595518" y="1718009"/>
            <a:ext cx="11375537" cy="529147"/>
          </a:xfrm>
        </p:spPr>
        <p:txBody>
          <a:bodyPr vert="horz" wrap="square" lIns="0" tIns="0" rIns="0" bIns="0" rtlCol="0">
            <a:normAutofit lnSpcReduction="10000"/>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Use pages to reduce complexity of a map</a:t>
            </a:r>
          </a:p>
          <a:p>
            <a:pPr marL="345327" indent="-345327" defTabSz="685864">
              <a:buClr>
                <a:srgbClr val="0072C6"/>
              </a:buClr>
              <a:buFont typeface="Wingdings" panose="05000000000000000000" pitchFamily="2" charset="2"/>
              <a:buChar char="§"/>
            </a:pPr>
            <a:endParaRPr lang="pt-PT" sz="2720" dirty="0">
              <a:solidFill>
                <a:schemeClr val="tx1"/>
              </a:solidFill>
              <a:latin typeface="Segoe UI Light" pitchFamily="34" charset="0"/>
            </a:endParaRPr>
          </a:p>
        </p:txBody>
      </p:sp>
      <p:sp>
        <p:nvSpPr>
          <p:cNvPr id="221" name="Rectangle 220"/>
          <p:cNvSpPr/>
          <p:nvPr/>
        </p:nvSpPr>
        <p:spPr>
          <a:xfrm>
            <a:off x="7529958" y="3143449"/>
            <a:ext cx="2700811" cy="2855386"/>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ndParaRPr>
          </a:p>
        </p:txBody>
      </p:sp>
      <p:sp>
        <p:nvSpPr>
          <p:cNvPr id="225" name="AutoShape 15"/>
          <p:cNvSpPr>
            <a:spLocks noChangeArrowheads="1"/>
          </p:cNvSpPr>
          <p:nvPr/>
        </p:nvSpPr>
        <p:spPr bwMode="auto">
          <a:xfrm>
            <a:off x="8102717" y="6008502"/>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a:ln>
                  <a:noFill/>
                </a:ln>
                <a:solidFill>
                  <a:srgbClr val="5B9BD5">
                    <a:lumMod val="50000"/>
                  </a:srgbClr>
                </a:solidFill>
                <a:effectLst/>
                <a:uLnTx/>
                <a:uFillTx/>
                <a:latin typeface="Calibri" panose="020F0502020204030204"/>
              </a:rPr>
              <a:t>Page 1</a:t>
            </a:r>
          </a:p>
        </p:txBody>
      </p:sp>
      <p:sp>
        <p:nvSpPr>
          <p:cNvPr id="226" name="Rectangle 16"/>
          <p:cNvSpPr>
            <a:spLocks noChangeArrowheads="1"/>
          </p:cNvSpPr>
          <p:nvPr/>
        </p:nvSpPr>
        <p:spPr bwMode="auto">
          <a:xfrm>
            <a:off x="75375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27" name="Rectangle 17"/>
          <p:cNvSpPr>
            <a:spLocks noChangeArrowheads="1"/>
          </p:cNvSpPr>
          <p:nvPr/>
        </p:nvSpPr>
        <p:spPr bwMode="auto">
          <a:xfrm>
            <a:off x="76772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28" name="Rectangle 18"/>
          <p:cNvSpPr>
            <a:spLocks noChangeArrowheads="1"/>
          </p:cNvSpPr>
          <p:nvPr/>
        </p:nvSpPr>
        <p:spPr bwMode="auto">
          <a:xfrm>
            <a:off x="78169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29" name="Rectangle 19"/>
          <p:cNvSpPr>
            <a:spLocks noChangeArrowheads="1"/>
          </p:cNvSpPr>
          <p:nvPr/>
        </p:nvSpPr>
        <p:spPr bwMode="auto">
          <a:xfrm>
            <a:off x="79566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0" name="AutoShape 20"/>
          <p:cNvSpPr>
            <a:spLocks noChangeArrowheads="1"/>
          </p:cNvSpPr>
          <p:nvPr/>
        </p:nvSpPr>
        <p:spPr bwMode="auto">
          <a:xfrm rot="-5400000">
            <a:off x="76994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1" name="AutoShape 21"/>
          <p:cNvSpPr>
            <a:spLocks noChangeArrowheads="1"/>
          </p:cNvSpPr>
          <p:nvPr/>
        </p:nvSpPr>
        <p:spPr bwMode="auto">
          <a:xfrm rot="5400000" flipH="1">
            <a:off x="784554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2" name="AutoShape 22"/>
          <p:cNvSpPr>
            <a:spLocks noChangeArrowheads="1"/>
          </p:cNvSpPr>
          <p:nvPr/>
        </p:nvSpPr>
        <p:spPr bwMode="auto">
          <a:xfrm rot="5400000" flipH="1">
            <a:off x="79788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3" name="Line 23"/>
          <p:cNvSpPr>
            <a:spLocks noChangeShapeType="1"/>
          </p:cNvSpPr>
          <p:nvPr/>
        </p:nvSpPr>
        <p:spPr bwMode="auto">
          <a:xfrm flipV="1">
            <a:off x="80709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4" name="AutoShape 24"/>
          <p:cNvSpPr>
            <a:spLocks noChangeArrowheads="1"/>
          </p:cNvSpPr>
          <p:nvPr/>
        </p:nvSpPr>
        <p:spPr bwMode="auto">
          <a:xfrm rot="-5400000">
            <a:off x="75597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5" name="Line 25"/>
          <p:cNvSpPr>
            <a:spLocks noChangeShapeType="1"/>
          </p:cNvSpPr>
          <p:nvPr/>
        </p:nvSpPr>
        <p:spPr bwMode="auto">
          <a:xfrm flipV="1">
            <a:off x="76518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6" name="Line 26"/>
          <p:cNvSpPr>
            <a:spLocks noChangeShapeType="1"/>
          </p:cNvSpPr>
          <p:nvPr/>
        </p:nvSpPr>
        <p:spPr bwMode="auto">
          <a:xfrm flipV="1">
            <a:off x="7559792"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237" name="AutoShape 29"/>
          <p:cNvSpPr>
            <a:spLocks noChangeArrowheads="1"/>
          </p:cNvSpPr>
          <p:nvPr/>
        </p:nvSpPr>
        <p:spPr bwMode="auto">
          <a:xfrm>
            <a:off x="6499342" y="3312254"/>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238" name="Group 30"/>
          <p:cNvGrpSpPr>
            <a:grpSpLocks/>
          </p:cNvGrpSpPr>
          <p:nvPr/>
        </p:nvGrpSpPr>
        <p:grpSpPr bwMode="auto">
          <a:xfrm>
            <a:off x="7175619" y="4539391"/>
            <a:ext cx="709613" cy="244475"/>
            <a:chOff x="826" y="1292"/>
            <a:chExt cx="447" cy="154"/>
          </a:xfrm>
        </p:grpSpPr>
        <p:grpSp>
          <p:nvGrpSpPr>
            <p:cNvPr id="239" name="Group 31"/>
            <p:cNvGrpSpPr>
              <a:grpSpLocks/>
            </p:cNvGrpSpPr>
            <p:nvPr/>
          </p:nvGrpSpPr>
          <p:grpSpPr bwMode="auto">
            <a:xfrm>
              <a:off x="826" y="1294"/>
              <a:ext cx="115" cy="144"/>
              <a:chOff x="883" y="1396"/>
              <a:chExt cx="115" cy="144"/>
            </a:xfrm>
          </p:grpSpPr>
          <p:sp>
            <p:nvSpPr>
              <p:cNvPr id="241"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2"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3"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4"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5"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6"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7"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sp>
          <p:nvSpPr>
            <p:cNvPr id="240"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rPr>
                <a:t>ItemID</a:t>
              </a:r>
              <a:endParaRPr kumimoji="0" lang="en-US" sz="1100" b="0" i="0" u="none" strike="noStrike" kern="0" cap="none" spc="0" normalizeH="0" baseline="0" noProof="0">
                <a:ln>
                  <a:noFill/>
                </a:ln>
                <a:solidFill>
                  <a:prstClr val="black"/>
                </a:solidFill>
                <a:effectLst/>
                <a:uLnTx/>
                <a:uFillTx/>
                <a:latin typeface="Calibri" panose="020F0502020204030204"/>
              </a:endParaRPr>
            </a:p>
          </p:txBody>
        </p:sp>
      </p:grpSp>
      <p:grpSp>
        <p:nvGrpSpPr>
          <p:cNvPr id="248" name="Group 40"/>
          <p:cNvGrpSpPr>
            <a:grpSpLocks/>
          </p:cNvGrpSpPr>
          <p:nvPr/>
        </p:nvGrpSpPr>
        <p:grpSpPr bwMode="auto">
          <a:xfrm>
            <a:off x="7175618" y="4799741"/>
            <a:ext cx="528638" cy="244475"/>
            <a:chOff x="826" y="1292"/>
            <a:chExt cx="333" cy="154"/>
          </a:xfrm>
        </p:grpSpPr>
        <p:grpSp>
          <p:nvGrpSpPr>
            <p:cNvPr id="249" name="Group 41"/>
            <p:cNvGrpSpPr>
              <a:grpSpLocks/>
            </p:cNvGrpSpPr>
            <p:nvPr/>
          </p:nvGrpSpPr>
          <p:grpSpPr bwMode="auto">
            <a:xfrm>
              <a:off x="826" y="1294"/>
              <a:ext cx="115" cy="144"/>
              <a:chOff x="883" y="1396"/>
              <a:chExt cx="115" cy="144"/>
            </a:xfrm>
          </p:grpSpPr>
          <p:sp>
            <p:nvSpPr>
              <p:cNvPr id="251"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2"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3"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4"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5"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6"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7"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250"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Qty</a:t>
              </a:r>
            </a:p>
          </p:txBody>
        </p:sp>
      </p:grpSp>
      <p:grpSp>
        <p:nvGrpSpPr>
          <p:cNvPr id="258" name="Group 50"/>
          <p:cNvGrpSpPr>
            <a:grpSpLocks/>
          </p:cNvGrpSpPr>
          <p:nvPr/>
        </p:nvGrpSpPr>
        <p:grpSpPr bwMode="auto">
          <a:xfrm>
            <a:off x="7175619" y="5060091"/>
            <a:ext cx="849313" cy="244475"/>
            <a:chOff x="826" y="1292"/>
            <a:chExt cx="535" cy="154"/>
          </a:xfrm>
        </p:grpSpPr>
        <p:grpSp>
          <p:nvGrpSpPr>
            <p:cNvPr id="259" name="Group 51"/>
            <p:cNvGrpSpPr>
              <a:grpSpLocks/>
            </p:cNvGrpSpPr>
            <p:nvPr/>
          </p:nvGrpSpPr>
          <p:grpSpPr bwMode="auto">
            <a:xfrm>
              <a:off x="826" y="1294"/>
              <a:ext cx="115" cy="144"/>
              <a:chOff x="883" y="1396"/>
              <a:chExt cx="115" cy="144"/>
            </a:xfrm>
          </p:grpSpPr>
          <p:sp>
            <p:nvSpPr>
              <p:cNvPr id="261"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2"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3"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4"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5"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6"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7"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260"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rPr>
                <a:t>UnitPrice</a:t>
              </a:r>
              <a:endParaRPr kumimoji="0" lang="en-US" sz="11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268" name="Group 60"/>
          <p:cNvGrpSpPr>
            <a:grpSpLocks/>
          </p:cNvGrpSpPr>
          <p:nvPr/>
        </p:nvGrpSpPr>
        <p:grpSpPr bwMode="auto">
          <a:xfrm>
            <a:off x="6937492" y="3767866"/>
            <a:ext cx="757238" cy="257175"/>
            <a:chOff x="822" y="1078"/>
            <a:chExt cx="477" cy="162"/>
          </a:xfrm>
        </p:grpSpPr>
        <p:grpSp>
          <p:nvGrpSpPr>
            <p:cNvPr id="269" name="Group 61"/>
            <p:cNvGrpSpPr>
              <a:grpSpLocks/>
            </p:cNvGrpSpPr>
            <p:nvPr/>
          </p:nvGrpSpPr>
          <p:grpSpPr bwMode="auto">
            <a:xfrm>
              <a:off x="822" y="1082"/>
              <a:ext cx="115" cy="144"/>
              <a:chOff x="2313" y="1620"/>
              <a:chExt cx="246" cy="324"/>
            </a:xfrm>
          </p:grpSpPr>
          <p:sp>
            <p:nvSpPr>
              <p:cNvPr id="271"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2"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3"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4"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5"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6"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270"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Record</a:t>
              </a:r>
            </a:p>
          </p:txBody>
        </p:sp>
      </p:grpSp>
      <p:grpSp>
        <p:nvGrpSpPr>
          <p:cNvPr id="277" name="Group 69"/>
          <p:cNvGrpSpPr>
            <a:grpSpLocks/>
          </p:cNvGrpSpPr>
          <p:nvPr/>
        </p:nvGrpSpPr>
        <p:grpSpPr bwMode="auto">
          <a:xfrm>
            <a:off x="7172443" y="4018691"/>
            <a:ext cx="487363" cy="244475"/>
            <a:chOff x="826" y="1292"/>
            <a:chExt cx="307" cy="154"/>
          </a:xfrm>
        </p:grpSpPr>
        <p:grpSp>
          <p:nvGrpSpPr>
            <p:cNvPr id="278" name="Group 70"/>
            <p:cNvGrpSpPr>
              <a:grpSpLocks/>
            </p:cNvGrpSpPr>
            <p:nvPr/>
          </p:nvGrpSpPr>
          <p:grpSpPr bwMode="auto">
            <a:xfrm>
              <a:off x="826" y="1294"/>
              <a:ext cx="115" cy="144"/>
              <a:chOff x="883" y="1396"/>
              <a:chExt cx="115" cy="144"/>
            </a:xfrm>
          </p:grpSpPr>
          <p:sp>
            <p:nvSpPr>
              <p:cNvPr id="280"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1"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2"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3"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4"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5"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6"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279"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PO</a:t>
              </a:r>
            </a:p>
          </p:txBody>
        </p:sp>
      </p:grpSp>
      <p:grpSp>
        <p:nvGrpSpPr>
          <p:cNvPr id="287" name="Group 79"/>
          <p:cNvGrpSpPr>
            <a:grpSpLocks/>
          </p:cNvGrpSpPr>
          <p:nvPr/>
        </p:nvGrpSpPr>
        <p:grpSpPr bwMode="auto">
          <a:xfrm>
            <a:off x="6770806" y="3863116"/>
            <a:ext cx="92075" cy="92075"/>
            <a:chOff x="834" y="1956"/>
            <a:chExt cx="58" cy="58"/>
          </a:xfrm>
        </p:grpSpPr>
        <p:sp>
          <p:nvSpPr>
            <p:cNvPr id="288"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89"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90" name="Group 82"/>
          <p:cNvGrpSpPr>
            <a:grpSpLocks/>
          </p:cNvGrpSpPr>
          <p:nvPr/>
        </p:nvGrpSpPr>
        <p:grpSpPr bwMode="auto">
          <a:xfrm>
            <a:off x="7172443" y="4279041"/>
            <a:ext cx="674688" cy="244475"/>
            <a:chOff x="826" y="1292"/>
            <a:chExt cx="425" cy="154"/>
          </a:xfrm>
        </p:grpSpPr>
        <p:grpSp>
          <p:nvGrpSpPr>
            <p:cNvPr id="291" name="Group 83"/>
            <p:cNvGrpSpPr>
              <a:grpSpLocks/>
            </p:cNvGrpSpPr>
            <p:nvPr/>
          </p:nvGrpSpPr>
          <p:grpSpPr bwMode="auto">
            <a:xfrm>
              <a:off x="826" y="1294"/>
              <a:ext cx="115" cy="144"/>
              <a:chOff x="883" y="1396"/>
              <a:chExt cx="115" cy="144"/>
            </a:xfrm>
          </p:grpSpPr>
          <p:sp>
            <p:nvSpPr>
              <p:cNvPr id="293"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4"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5"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6"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7"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8"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9"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292"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Status</a:t>
              </a:r>
            </a:p>
          </p:txBody>
        </p:sp>
      </p:grpSp>
      <p:sp>
        <p:nvSpPr>
          <p:cNvPr id="300" name="Line 92"/>
          <p:cNvSpPr>
            <a:spLocks noChangeShapeType="1"/>
          </p:cNvSpPr>
          <p:nvPr/>
        </p:nvSpPr>
        <p:spPr bwMode="auto">
          <a:xfrm>
            <a:off x="7018456" y="4020278"/>
            <a:ext cx="9525" cy="1420812"/>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1" name="Line 93"/>
          <p:cNvSpPr>
            <a:spLocks noChangeShapeType="1"/>
          </p:cNvSpPr>
          <p:nvPr/>
        </p:nvSpPr>
        <p:spPr bwMode="auto">
          <a:xfrm flipH="1">
            <a:off x="6869231" y="3910740"/>
            <a:ext cx="58737" cy="1588"/>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2" name="Line 94"/>
          <p:cNvSpPr>
            <a:spLocks noChangeShapeType="1"/>
          </p:cNvSpPr>
          <p:nvPr/>
        </p:nvSpPr>
        <p:spPr bwMode="auto">
          <a:xfrm flipH="1">
            <a:off x="7021630" y="4144103"/>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3" name="Line 95"/>
          <p:cNvSpPr>
            <a:spLocks noChangeShapeType="1"/>
          </p:cNvSpPr>
          <p:nvPr/>
        </p:nvSpPr>
        <p:spPr bwMode="auto">
          <a:xfrm flipH="1">
            <a:off x="7021630" y="440127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4" name="Line 96"/>
          <p:cNvSpPr>
            <a:spLocks noChangeShapeType="1"/>
          </p:cNvSpPr>
          <p:nvPr/>
        </p:nvSpPr>
        <p:spPr bwMode="auto">
          <a:xfrm flipH="1">
            <a:off x="7021630" y="465527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5" name="Line 97"/>
          <p:cNvSpPr>
            <a:spLocks noChangeShapeType="1"/>
          </p:cNvSpPr>
          <p:nvPr/>
        </p:nvSpPr>
        <p:spPr bwMode="auto">
          <a:xfrm flipH="1">
            <a:off x="7024805" y="493467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6" name="Line 98"/>
          <p:cNvSpPr>
            <a:spLocks noChangeShapeType="1"/>
          </p:cNvSpPr>
          <p:nvPr/>
        </p:nvSpPr>
        <p:spPr bwMode="auto">
          <a:xfrm flipH="1">
            <a:off x="7024805" y="518867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07" name="AutoShape 99"/>
          <p:cNvSpPr>
            <a:spLocks noChangeArrowheads="1"/>
          </p:cNvSpPr>
          <p:nvPr/>
        </p:nvSpPr>
        <p:spPr bwMode="auto">
          <a:xfrm>
            <a:off x="9250480" y="3269391"/>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08" name="Group 100"/>
          <p:cNvGrpSpPr>
            <a:grpSpLocks/>
          </p:cNvGrpSpPr>
          <p:nvPr/>
        </p:nvGrpSpPr>
        <p:grpSpPr bwMode="auto">
          <a:xfrm flipH="1">
            <a:off x="10472855" y="3780565"/>
            <a:ext cx="182562" cy="228600"/>
            <a:chOff x="2313" y="1620"/>
            <a:chExt cx="246" cy="324"/>
          </a:xfrm>
        </p:grpSpPr>
        <p:sp>
          <p:nvSpPr>
            <p:cNvPr id="309"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0"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1"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2"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3"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4"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15" name="Text Box 107"/>
          <p:cNvSpPr txBox="1">
            <a:spLocks noChangeArrowheads="1"/>
          </p:cNvSpPr>
          <p:nvPr/>
        </p:nvSpPr>
        <p:spPr bwMode="auto">
          <a:xfrm>
            <a:off x="9967683" y="3769453"/>
            <a:ext cx="548035" cy="258532"/>
          </a:xfrm>
          <a:prstGeom prst="rect">
            <a:avLst/>
          </a:prstGeom>
          <a:noFill/>
          <a:ln w="9525" algn="ctr">
            <a:noFill/>
            <a:miter lim="800000"/>
            <a:headEnd/>
            <a:tailEnd/>
          </a:ln>
        </p:spPr>
        <p:txBody>
          <a:bodyPr wrap="none">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Order</a:t>
            </a:r>
          </a:p>
        </p:txBody>
      </p:sp>
      <p:grpSp>
        <p:nvGrpSpPr>
          <p:cNvPr id="316" name="Group 108"/>
          <p:cNvGrpSpPr>
            <a:grpSpLocks/>
          </p:cNvGrpSpPr>
          <p:nvPr/>
        </p:nvGrpSpPr>
        <p:grpSpPr bwMode="auto">
          <a:xfrm flipH="1">
            <a:off x="10226793" y="4028215"/>
            <a:ext cx="182563" cy="228600"/>
            <a:chOff x="883" y="1396"/>
            <a:chExt cx="115" cy="144"/>
          </a:xfrm>
        </p:grpSpPr>
        <p:sp>
          <p:nvSpPr>
            <p:cNvPr id="317"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8"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9"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0"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1"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2"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3"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24" name="Text Box 116"/>
          <p:cNvSpPr txBox="1">
            <a:spLocks noChangeArrowheads="1"/>
          </p:cNvSpPr>
          <p:nvPr/>
        </p:nvSpPr>
        <p:spPr bwMode="auto">
          <a:xfrm>
            <a:off x="9299693" y="4018690"/>
            <a:ext cx="982663"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PO Number</a:t>
            </a:r>
          </a:p>
        </p:txBody>
      </p:sp>
      <p:grpSp>
        <p:nvGrpSpPr>
          <p:cNvPr id="325" name="Group 117"/>
          <p:cNvGrpSpPr>
            <a:grpSpLocks/>
          </p:cNvGrpSpPr>
          <p:nvPr/>
        </p:nvGrpSpPr>
        <p:grpSpPr bwMode="auto">
          <a:xfrm>
            <a:off x="10739556" y="3850416"/>
            <a:ext cx="92075" cy="92075"/>
            <a:chOff x="834" y="1956"/>
            <a:chExt cx="58" cy="58"/>
          </a:xfrm>
        </p:grpSpPr>
        <p:sp>
          <p:nvSpPr>
            <p:cNvPr id="326"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7"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328" name="Group 120"/>
          <p:cNvGrpSpPr>
            <a:grpSpLocks/>
          </p:cNvGrpSpPr>
          <p:nvPr/>
        </p:nvGrpSpPr>
        <p:grpSpPr bwMode="auto">
          <a:xfrm flipH="1">
            <a:off x="10226793" y="4288565"/>
            <a:ext cx="182563" cy="228600"/>
            <a:chOff x="883" y="1396"/>
            <a:chExt cx="115" cy="144"/>
          </a:xfrm>
        </p:grpSpPr>
        <p:sp>
          <p:nvSpPr>
            <p:cNvPr id="329"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0"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1"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2"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3"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4"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5"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36" name="Text Box 128"/>
          <p:cNvSpPr txBox="1">
            <a:spLocks noChangeArrowheads="1"/>
          </p:cNvSpPr>
          <p:nvPr/>
        </p:nvSpPr>
        <p:spPr bwMode="auto">
          <a:xfrm>
            <a:off x="9293343" y="4298090"/>
            <a:ext cx="989013"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Date</a:t>
            </a:r>
          </a:p>
        </p:txBody>
      </p:sp>
      <p:sp>
        <p:nvSpPr>
          <p:cNvPr id="337" name="Line 129"/>
          <p:cNvSpPr>
            <a:spLocks noChangeShapeType="1"/>
          </p:cNvSpPr>
          <p:nvPr/>
        </p:nvSpPr>
        <p:spPr bwMode="auto">
          <a:xfrm>
            <a:off x="10564931" y="4031391"/>
            <a:ext cx="9525" cy="1427163"/>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8" name="Line 130"/>
          <p:cNvSpPr>
            <a:spLocks noChangeShapeType="1"/>
          </p:cNvSpPr>
          <p:nvPr/>
        </p:nvSpPr>
        <p:spPr bwMode="auto">
          <a:xfrm flipH="1">
            <a:off x="10671292" y="3898040"/>
            <a:ext cx="58738" cy="1588"/>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9" name="Line 131"/>
          <p:cNvSpPr>
            <a:spLocks noChangeShapeType="1"/>
          </p:cNvSpPr>
          <p:nvPr/>
        </p:nvSpPr>
        <p:spPr bwMode="auto">
          <a:xfrm>
            <a:off x="10437930" y="4145690"/>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0" name="Line 132"/>
          <p:cNvSpPr>
            <a:spLocks noChangeShapeType="1"/>
          </p:cNvSpPr>
          <p:nvPr/>
        </p:nvSpPr>
        <p:spPr bwMode="auto">
          <a:xfrm>
            <a:off x="10437930" y="4402865"/>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41" name="Group 133"/>
          <p:cNvGrpSpPr>
            <a:grpSpLocks/>
          </p:cNvGrpSpPr>
          <p:nvPr/>
        </p:nvGrpSpPr>
        <p:grpSpPr bwMode="auto">
          <a:xfrm flipH="1">
            <a:off x="10226793" y="4548915"/>
            <a:ext cx="182563" cy="228600"/>
            <a:chOff x="883" y="1396"/>
            <a:chExt cx="115" cy="144"/>
          </a:xfrm>
        </p:grpSpPr>
        <p:sp>
          <p:nvSpPr>
            <p:cNvPr id="342"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3"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4"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5"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6"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7"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8"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49" name="Text Box 141"/>
          <p:cNvSpPr txBox="1">
            <a:spLocks noChangeArrowheads="1"/>
          </p:cNvSpPr>
          <p:nvPr/>
        </p:nvSpPr>
        <p:spPr bwMode="auto">
          <a:xfrm>
            <a:off x="9309217" y="4526690"/>
            <a:ext cx="973138"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Item No</a:t>
            </a:r>
          </a:p>
        </p:txBody>
      </p:sp>
      <p:sp>
        <p:nvSpPr>
          <p:cNvPr id="350" name="Line 142"/>
          <p:cNvSpPr>
            <a:spLocks noChangeShapeType="1"/>
          </p:cNvSpPr>
          <p:nvPr/>
        </p:nvSpPr>
        <p:spPr bwMode="auto">
          <a:xfrm>
            <a:off x="10441105" y="4663215"/>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51" name="Group 143"/>
          <p:cNvGrpSpPr>
            <a:grpSpLocks/>
          </p:cNvGrpSpPr>
          <p:nvPr/>
        </p:nvGrpSpPr>
        <p:grpSpPr bwMode="auto">
          <a:xfrm flipH="1">
            <a:off x="10226793" y="4806090"/>
            <a:ext cx="182563" cy="228600"/>
            <a:chOff x="883" y="1396"/>
            <a:chExt cx="115" cy="144"/>
          </a:xfrm>
        </p:grpSpPr>
        <p:sp>
          <p:nvSpPr>
            <p:cNvPr id="352"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3"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4"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5"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6"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7"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8"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59" name="Text Box 151"/>
          <p:cNvSpPr txBox="1">
            <a:spLocks noChangeArrowheads="1"/>
          </p:cNvSpPr>
          <p:nvPr/>
        </p:nvSpPr>
        <p:spPr bwMode="auto">
          <a:xfrm>
            <a:off x="9310805" y="4810853"/>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Quantity</a:t>
            </a:r>
          </a:p>
        </p:txBody>
      </p:sp>
      <p:sp>
        <p:nvSpPr>
          <p:cNvPr id="360" name="Line 152"/>
          <p:cNvSpPr>
            <a:spLocks noChangeShapeType="1"/>
          </p:cNvSpPr>
          <p:nvPr/>
        </p:nvSpPr>
        <p:spPr bwMode="auto">
          <a:xfrm>
            <a:off x="10441105" y="4920390"/>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1" name="Group 153"/>
          <p:cNvGrpSpPr>
            <a:grpSpLocks/>
          </p:cNvGrpSpPr>
          <p:nvPr/>
        </p:nvGrpSpPr>
        <p:grpSpPr bwMode="auto">
          <a:xfrm flipH="1">
            <a:off x="10226793" y="5063265"/>
            <a:ext cx="182563" cy="228600"/>
            <a:chOff x="883" y="1396"/>
            <a:chExt cx="115" cy="144"/>
          </a:xfrm>
        </p:grpSpPr>
        <p:sp>
          <p:nvSpPr>
            <p:cNvPr id="362"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4"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5"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6"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7"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8"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69" name="Text Box 161"/>
          <p:cNvSpPr txBox="1">
            <a:spLocks noChangeArrowheads="1"/>
          </p:cNvSpPr>
          <p:nvPr/>
        </p:nvSpPr>
        <p:spPr bwMode="auto">
          <a:xfrm>
            <a:off x="9317155" y="5036278"/>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Order Status</a:t>
            </a:r>
          </a:p>
        </p:txBody>
      </p:sp>
      <p:sp>
        <p:nvSpPr>
          <p:cNvPr id="370" name="Line 162"/>
          <p:cNvSpPr>
            <a:spLocks noChangeShapeType="1"/>
          </p:cNvSpPr>
          <p:nvPr/>
        </p:nvSpPr>
        <p:spPr bwMode="auto">
          <a:xfrm>
            <a:off x="10434755" y="5174390"/>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1" name="Text Box 163"/>
          <p:cNvSpPr txBox="1">
            <a:spLocks noChangeArrowheads="1"/>
          </p:cNvSpPr>
          <p:nvPr/>
        </p:nvSpPr>
        <p:spPr bwMode="auto">
          <a:xfrm>
            <a:off x="9098557" y="3332935"/>
            <a:ext cx="2043113" cy="2862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mj-lt"/>
              </a:rPr>
              <a:t>Destination Schema</a:t>
            </a:r>
          </a:p>
        </p:txBody>
      </p:sp>
      <p:sp>
        <p:nvSpPr>
          <p:cNvPr id="372" name="Line 166"/>
          <p:cNvSpPr>
            <a:spLocks noChangeShapeType="1"/>
          </p:cNvSpPr>
          <p:nvPr/>
        </p:nvSpPr>
        <p:spPr bwMode="auto">
          <a:xfrm>
            <a:off x="7639167" y="4920390"/>
            <a:ext cx="558802" cy="2651"/>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3" name="Line 167"/>
          <p:cNvSpPr>
            <a:spLocks noChangeShapeType="1"/>
          </p:cNvSpPr>
          <p:nvPr/>
        </p:nvSpPr>
        <p:spPr bwMode="auto">
          <a:xfrm flipV="1">
            <a:off x="7816967" y="4639405"/>
            <a:ext cx="1881331" cy="15871"/>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4" name="Line 168"/>
          <p:cNvSpPr>
            <a:spLocks noChangeShapeType="1"/>
          </p:cNvSpPr>
          <p:nvPr/>
        </p:nvSpPr>
        <p:spPr bwMode="auto">
          <a:xfrm flipV="1">
            <a:off x="8188444" y="4460015"/>
            <a:ext cx="422275" cy="989014"/>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5" name="Line 169"/>
          <p:cNvSpPr>
            <a:spLocks noChangeShapeType="1"/>
          </p:cNvSpPr>
          <p:nvPr/>
        </p:nvSpPr>
        <p:spPr bwMode="auto">
          <a:xfrm>
            <a:off x="8188445" y="4401278"/>
            <a:ext cx="1073150" cy="754153"/>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76" name="Group 170"/>
          <p:cNvGrpSpPr>
            <a:grpSpLocks/>
          </p:cNvGrpSpPr>
          <p:nvPr/>
        </p:nvGrpSpPr>
        <p:grpSpPr bwMode="auto">
          <a:xfrm>
            <a:off x="7175618" y="5317266"/>
            <a:ext cx="593725" cy="244475"/>
            <a:chOff x="826" y="1292"/>
            <a:chExt cx="374" cy="154"/>
          </a:xfrm>
        </p:grpSpPr>
        <p:grpSp>
          <p:nvGrpSpPr>
            <p:cNvPr id="377" name="Group 171"/>
            <p:cNvGrpSpPr>
              <a:grpSpLocks/>
            </p:cNvGrpSpPr>
            <p:nvPr/>
          </p:nvGrpSpPr>
          <p:grpSpPr bwMode="auto">
            <a:xfrm>
              <a:off x="826" y="1294"/>
              <a:ext cx="115" cy="144"/>
              <a:chOff x="883" y="1396"/>
              <a:chExt cx="115" cy="144"/>
            </a:xfrm>
          </p:grpSpPr>
          <p:sp>
            <p:nvSpPr>
              <p:cNvPr id="37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37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Date</a:t>
              </a:r>
            </a:p>
          </p:txBody>
        </p:sp>
      </p:grpSp>
      <p:sp>
        <p:nvSpPr>
          <p:cNvPr id="386" name="Line 180"/>
          <p:cNvSpPr>
            <a:spLocks noChangeShapeType="1"/>
          </p:cNvSpPr>
          <p:nvPr/>
        </p:nvSpPr>
        <p:spPr bwMode="auto">
          <a:xfrm flipH="1">
            <a:off x="7024805" y="5439503"/>
            <a:ext cx="13176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7" name="Line 191"/>
          <p:cNvSpPr>
            <a:spLocks noChangeShapeType="1"/>
          </p:cNvSpPr>
          <p:nvPr/>
        </p:nvSpPr>
        <p:spPr bwMode="auto">
          <a:xfrm>
            <a:off x="8694854" y="4028215"/>
            <a:ext cx="568705" cy="104981"/>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88" name="Group 192"/>
          <p:cNvGrpSpPr>
            <a:grpSpLocks/>
          </p:cNvGrpSpPr>
          <p:nvPr/>
        </p:nvGrpSpPr>
        <p:grpSpPr bwMode="auto">
          <a:xfrm flipH="1">
            <a:off x="10226793" y="5329965"/>
            <a:ext cx="182563" cy="228600"/>
            <a:chOff x="883" y="1396"/>
            <a:chExt cx="115" cy="144"/>
          </a:xfrm>
        </p:grpSpPr>
        <p:sp>
          <p:nvSpPr>
            <p:cNvPr id="389"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0"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1"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2"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3"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4"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5"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96" name="Line 200"/>
          <p:cNvSpPr>
            <a:spLocks noChangeShapeType="1"/>
          </p:cNvSpPr>
          <p:nvPr/>
        </p:nvSpPr>
        <p:spPr bwMode="auto">
          <a:xfrm>
            <a:off x="10441105" y="5460140"/>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7" name="Text Box 201"/>
          <p:cNvSpPr txBox="1">
            <a:spLocks noChangeArrowheads="1"/>
          </p:cNvSpPr>
          <p:nvPr/>
        </p:nvSpPr>
        <p:spPr bwMode="auto">
          <a:xfrm>
            <a:off x="9310805" y="5315678"/>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Total Price</a:t>
            </a:r>
          </a:p>
        </p:txBody>
      </p:sp>
      <p:sp>
        <p:nvSpPr>
          <p:cNvPr id="398" name="Line 202"/>
          <p:cNvSpPr>
            <a:spLocks noChangeShapeType="1"/>
          </p:cNvSpPr>
          <p:nvPr/>
        </p:nvSpPr>
        <p:spPr bwMode="auto">
          <a:xfrm flipV="1">
            <a:off x="8820268" y="4412390"/>
            <a:ext cx="442564" cy="55564"/>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9" name="Line 203"/>
          <p:cNvSpPr>
            <a:spLocks noChangeShapeType="1"/>
          </p:cNvSpPr>
          <p:nvPr/>
        </p:nvSpPr>
        <p:spPr bwMode="auto">
          <a:xfrm>
            <a:off x="8191618" y="4924626"/>
            <a:ext cx="422276" cy="189439"/>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0" name="Line 205"/>
          <p:cNvSpPr>
            <a:spLocks noChangeShapeType="1"/>
          </p:cNvSpPr>
          <p:nvPr/>
        </p:nvSpPr>
        <p:spPr bwMode="auto">
          <a:xfrm>
            <a:off x="7956667" y="5186565"/>
            <a:ext cx="248117"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1" name="Line 206"/>
          <p:cNvSpPr>
            <a:spLocks noChangeShapeType="1"/>
          </p:cNvSpPr>
          <p:nvPr/>
        </p:nvSpPr>
        <p:spPr bwMode="auto">
          <a:xfrm>
            <a:off x="8705968" y="5114066"/>
            <a:ext cx="547687" cy="321619"/>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2" name="Line 207"/>
          <p:cNvSpPr>
            <a:spLocks noChangeShapeType="1"/>
          </p:cNvSpPr>
          <p:nvPr/>
        </p:nvSpPr>
        <p:spPr bwMode="auto">
          <a:xfrm flipV="1">
            <a:off x="8193207" y="4010754"/>
            <a:ext cx="431798" cy="12403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3" name="Rectangle 210"/>
          <p:cNvSpPr>
            <a:spLocks noChangeArrowheads="1"/>
          </p:cNvSpPr>
          <p:nvPr/>
        </p:nvSpPr>
        <p:spPr bwMode="auto">
          <a:xfrm>
            <a:off x="8602781" y="3907566"/>
            <a:ext cx="238125" cy="219075"/>
          </a:xfrm>
          <a:prstGeom prst="rect">
            <a:avLst/>
          </a:prstGeom>
          <a:solidFill>
            <a:srgbClr val="FF0000"/>
          </a:solidFill>
          <a:ln w="9525" algn="ctr">
            <a:noFill/>
            <a:miter lim="800000"/>
            <a:headEnd/>
            <a:tailEnd/>
          </a:ln>
        </p:spPr>
        <p:txBody>
          <a:bodyPr wrap="none" lIns="0" tIns="0" rIns="0" bIns="0"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 (..)</a:t>
            </a:r>
          </a:p>
        </p:txBody>
      </p:sp>
      <p:sp>
        <p:nvSpPr>
          <p:cNvPr id="404" name="Line 211"/>
          <p:cNvSpPr>
            <a:spLocks noChangeShapeType="1"/>
          </p:cNvSpPr>
          <p:nvPr/>
        </p:nvSpPr>
        <p:spPr bwMode="auto">
          <a:xfrm flipV="1">
            <a:off x="7699493" y="5445857"/>
            <a:ext cx="498476" cy="1"/>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5" name="Line 212"/>
          <p:cNvSpPr>
            <a:spLocks noChangeShapeType="1"/>
          </p:cNvSpPr>
          <p:nvPr/>
        </p:nvSpPr>
        <p:spPr bwMode="auto">
          <a:xfrm flipV="1">
            <a:off x="8193204" y="5117240"/>
            <a:ext cx="406401" cy="71437"/>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6" name="Line 213"/>
          <p:cNvSpPr>
            <a:spLocks noChangeShapeType="1"/>
          </p:cNvSpPr>
          <p:nvPr/>
        </p:nvSpPr>
        <p:spPr bwMode="auto">
          <a:xfrm flipV="1">
            <a:off x="9255243" y="5436216"/>
            <a:ext cx="301940"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7" name="Line 214"/>
          <p:cNvSpPr>
            <a:spLocks noChangeShapeType="1"/>
          </p:cNvSpPr>
          <p:nvPr/>
        </p:nvSpPr>
        <p:spPr bwMode="auto">
          <a:xfrm>
            <a:off x="8186855" y="4923042"/>
            <a:ext cx="1448714" cy="2112"/>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8" name="Line 215"/>
          <p:cNvSpPr>
            <a:spLocks noChangeShapeType="1"/>
          </p:cNvSpPr>
          <p:nvPr/>
        </p:nvSpPr>
        <p:spPr bwMode="auto">
          <a:xfrm flipV="1">
            <a:off x="9256832" y="5155431"/>
            <a:ext cx="193583"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9" name="Line 216"/>
          <p:cNvSpPr>
            <a:spLocks noChangeShapeType="1"/>
          </p:cNvSpPr>
          <p:nvPr/>
        </p:nvSpPr>
        <p:spPr bwMode="auto">
          <a:xfrm>
            <a:off x="7783629" y="4404451"/>
            <a:ext cx="412752"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0" name="Line 223"/>
          <p:cNvSpPr>
            <a:spLocks noChangeShapeType="1"/>
          </p:cNvSpPr>
          <p:nvPr/>
        </p:nvSpPr>
        <p:spPr bwMode="auto">
          <a:xfrm flipH="1">
            <a:off x="7583605" y="4132460"/>
            <a:ext cx="614364"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1" name="Line 224"/>
          <p:cNvSpPr>
            <a:spLocks noChangeShapeType="1"/>
          </p:cNvSpPr>
          <p:nvPr/>
        </p:nvSpPr>
        <p:spPr bwMode="auto">
          <a:xfrm flipH="1">
            <a:off x="9250478" y="4134784"/>
            <a:ext cx="255117"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2" name="Rectangle 204"/>
          <p:cNvSpPr>
            <a:spLocks noChangeArrowheads="1"/>
          </p:cNvSpPr>
          <p:nvPr/>
        </p:nvSpPr>
        <p:spPr bwMode="auto">
          <a:xfrm>
            <a:off x="8502768" y="5025166"/>
            <a:ext cx="238125" cy="219075"/>
          </a:xfrm>
          <a:prstGeom prst="rect">
            <a:avLst/>
          </a:prstGeom>
          <a:solidFill>
            <a:srgbClr val="993300"/>
          </a:solidFill>
          <a:ln w="9525" algn="ctr">
            <a:noFill/>
            <a:miter lim="800000"/>
            <a:headEnd/>
            <a:tailEnd/>
          </a:ln>
        </p:spPr>
        <p:txBody>
          <a:bodyPr wrap="none" anchor="ct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X</a:t>
            </a:r>
          </a:p>
        </p:txBody>
      </p:sp>
      <p:grpSp>
        <p:nvGrpSpPr>
          <p:cNvPr id="413" name="Group 181"/>
          <p:cNvGrpSpPr>
            <a:grpSpLocks/>
          </p:cNvGrpSpPr>
          <p:nvPr/>
        </p:nvGrpSpPr>
        <p:grpSpPr bwMode="auto">
          <a:xfrm>
            <a:off x="8602781" y="4361591"/>
            <a:ext cx="238125" cy="219075"/>
            <a:chOff x="1581" y="2428"/>
            <a:chExt cx="150" cy="138"/>
          </a:xfrm>
        </p:grpSpPr>
        <p:sp>
          <p:nvSpPr>
            <p:cNvPr id="414" name="Rectangle 182"/>
            <p:cNvSpPr>
              <a:spLocks noChangeArrowheads="1"/>
            </p:cNvSpPr>
            <p:nvPr/>
          </p:nvSpPr>
          <p:spPr bwMode="auto">
            <a:xfrm>
              <a:off x="1581" y="2428"/>
              <a:ext cx="150" cy="138"/>
            </a:xfrm>
            <a:prstGeom prst="rect">
              <a:avLst/>
            </a:prstGeom>
            <a:solidFill>
              <a:srgbClr val="333399"/>
            </a:solidFill>
            <a:ln w="9525" algn="ctr">
              <a:noFill/>
              <a:miter lim="800000"/>
              <a:headEnd/>
              <a:tailEnd/>
            </a:ln>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15" name="Rectangle 183"/>
            <p:cNvSpPr>
              <a:spLocks noChangeArrowheads="1"/>
            </p:cNvSpPr>
            <p:nvPr/>
          </p:nvSpPr>
          <p:spPr bwMode="auto">
            <a:xfrm>
              <a:off x="1594" y="2441"/>
              <a:ext cx="125"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6" name="Rectangle 184"/>
            <p:cNvSpPr>
              <a:spLocks noChangeArrowheads="1"/>
            </p:cNvSpPr>
            <p:nvPr/>
          </p:nvSpPr>
          <p:spPr bwMode="auto">
            <a:xfrm>
              <a:off x="1594"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7" name="Rectangle 185"/>
            <p:cNvSpPr>
              <a:spLocks noChangeArrowheads="1"/>
            </p:cNvSpPr>
            <p:nvPr/>
          </p:nvSpPr>
          <p:spPr bwMode="auto">
            <a:xfrm>
              <a:off x="1640"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8" name="Rectangle 186"/>
            <p:cNvSpPr>
              <a:spLocks noChangeArrowheads="1"/>
            </p:cNvSpPr>
            <p:nvPr/>
          </p:nvSpPr>
          <p:spPr bwMode="auto">
            <a:xfrm>
              <a:off x="1688"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9" name="Rectangle 187"/>
            <p:cNvSpPr>
              <a:spLocks noChangeArrowheads="1"/>
            </p:cNvSpPr>
            <p:nvPr/>
          </p:nvSpPr>
          <p:spPr bwMode="auto">
            <a:xfrm>
              <a:off x="1688" y="2513"/>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0" name="Rectangle 188"/>
            <p:cNvSpPr>
              <a:spLocks noChangeArrowheads="1"/>
            </p:cNvSpPr>
            <p:nvPr/>
          </p:nvSpPr>
          <p:spPr bwMode="auto">
            <a:xfrm>
              <a:off x="1594" y="2515"/>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1" name="Line 189"/>
            <p:cNvSpPr>
              <a:spLocks noChangeShapeType="1"/>
            </p:cNvSpPr>
            <p:nvPr/>
          </p:nvSpPr>
          <p:spPr bwMode="auto">
            <a:xfrm>
              <a:off x="1656" y="2515"/>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2" name="Line 190"/>
            <p:cNvSpPr>
              <a:spLocks noChangeShapeType="1"/>
            </p:cNvSpPr>
            <p:nvPr/>
          </p:nvSpPr>
          <p:spPr bwMode="auto">
            <a:xfrm rot="5400000">
              <a:off x="1656" y="2513"/>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23" name="Line 225"/>
          <p:cNvSpPr>
            <a:spLocks noChangeShapeType="1"/>
          </p:cNvSpPr>
          <p:nvPr/>
        </p:nvSpPr>
        <p:spPr bwMode="auto">
          <a:xfrm flipH="1">
            <a:off x="9242544" y="4413980"/>
            <a:ext cx="658809" cy="0"/>
          </a:xfrm>
          <a:prstGeom prst="line">
            <a:avLst/>
          </a:prstGeom>
          <a:noFill/>
          <a:ln w="28575">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4" name="Text Box 164"/>
          <p:cNvSpPr txBox="1">
            <a:spLocks noChangeArrowheads="1"/>
          </p:cNvSpPr>
          <p:nvPr/>
        </p:nvSpPr>
        <p:spPr bwMode="auto">
          <a:xfrm>
            <a:off x="6296936" y="3356868"/>
            <a:ext cx="2043113" cy="2862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mj-lt"/>
              </a:rPr>
              <a:t>Source Schema</a:t>
            </a:r>
          </a:p>
        </p:txBody>
      </p:sp>
    </p:spTree>
    <p:extLst>
      <p:ext uri="{BB962C8B-B14F-4D97-AF65-F5344CB8AC3E}">
        <p14:creationId xmlns:p14="http://schemas.microsoft.com/office/powerpoint/2010/main" val="3613938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500"/>
                                        <p:tgtEl>
                                          <p:spTgt spid="6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3"/>
                                        </p:tgtEl>
                                        <p:attrNameLst>
                                          <p:attrName>style.visibility</p:attrName>
                                        </p:attrNameLst>
                                      </p:cBhvr>
                                      <p:to>
                                        <p:strVal val="visible"/>
                                      </p:to>
                                    </p:set>
                                    <p:animEffect transition="in" filter="fade">
                                      <p:cBhvr>
                                        <p:cTn id="11" dur="500"/>
                                        <p:tgtEl>
                                          <p:spTgt spid="6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fade">
                                      <p:cBhvr>
                                        <p:cTn id="15"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1: Using Map Grid Pages</a:t>
            </a:r>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marR="0" lvl="1" indent="-345327" algn="l" defTabSz="685864" rtl="0"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AU" sz="2500" b="1" i="0" u="none" strike="noStrike" kern="1200" cap="none" spc="0" normalizeH="0" baseline="0" noProof="0" dirty="0">
                <a:ln>
                  <a:noFill/>
                </a:ln>
                <a:solidFill>
                  <a:schemeClr val="tx1">
                    <a:lumMod val="75000"/>
                    <a:lumOff val="25000"/>
                    <a:alpha val="99000"/>
                  </a:schemeClr>
                </a:solidFill>
                <a:effectLst/>
                <a:uLnTx/>
                <a:uFillTx/>
                <a:latin typeface="+mn-lt"/>
                <a:ea typeface="+mn-ea"/>
                <a:cs typeface="+mn-cs"/>
              </a:rPr>
              <a:t>Pros:</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Readability</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and </a:t>
            </a: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Maintainability</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For new and even for expert developers, or even when working with developers from other teams, using multiple grid pages will make the map easier to read and maintain if necessary make changes</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Level of effort</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by being easier to read and maintain you will reduce the development time.</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Documentation</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Using this technique will also help you to make a better map documentation, and sometimes this could be enough to self-documenting the map</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7610093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9685" y="1302348"/>
            <a:ext cx="7309817" cy="4811053"/>
          </a:xfrm>
          <a:prstGeom prst="rect">
            <a:avLst/>
          </a:prstGeom>
        </p:spPr>
      </p:pic>
      <p:pic>
        <p:nvPicPr>
          <p:cNvPr id="5" name="Picture 4"/>
          <p:cNvPicPr>
            <a:picLocks noChangeAspect="1"/>
          </p:cNvPicPr>
          <p:nvPr/>
        </p:nvPicPr>
        <p:blipFill>
          <a:blip r:embed="rId4"/>
          <a:stretch>
            <a:fillRect/>
          </a:stretch>
        </p:blipFill>
        <p:spPr>
          <a:xfrm>
            <a:off x="2134786" y="1483155"/>
            <a:ext cx="7740055" cy="5110016"/>
          </a:xfrm>
          <a:prstGeom prst="rect">
            <a:avLst/>
          </a:prstGeom>
        </p:spPr>
      </p:pic>
      <p:sp>
        <p:nvSpPr>
          <p:cNvPr id="3" name="Title 2"/>
          <p:cNvSpPr>
            <a:spLocks noGrp="1"/>
          </p:cNvSpPr>
          <p:nvPr>
            <p:ph type="title"/>
          </p:nvPr>
        </p:nvSpPr>
        <p:spPr/>
        <p:txBody>
          <a:bodyPr/>
          <a:lstStyle/>
          <a:p>
            <a:r>
              <a:rPr lang="en-US" dirty="0"/>
              <a:t>Best Practices 2: </a:t>
            </a:r>
            <a:r>
              <a:rPr lang="en-AU" dirty="0"/>
              <a:t>Using labels…</a:t>
            </a:r>
            <a:endParaRPr lang="en-US" dirty="0"/>
          </a:p>
        </p:txBody>
      </p:sp>
      <p:pic>
        <p:nvPicPr>
          <p:cNvPr id="11" name="Picture 10"/>
          <p:cNvPicPr>
            <a:picLocks noChangeAspect="1"/>
          </p:cNvPicPr>
          <p:nvPr/>
        </p:nvPicPr>
        <p:blipFill>
          <a:blip r:embed="rId5"/>
          <a:stretch>
            <a:fillRect/>
          </a:stretch>
        </p:blipFill>
        <p:spPr>
          <a:xfrm>
            <a:off x="3446934" y="1666412"/>
            <a:ext cx="7743247" cy="5096321"/>
          </a:xfrm>
          <a:prstGeom prst="rect">
            <a:avLst/>
          </a:prstGeom>
        </p:spPr>
      </p:pic>
    </p:spTree>
    <p:extLst>
      <p:ext uri="{BB962C8B-B14F-4D97-AF65-F5344CB8AC3E}">
        <p14:creationId xmlns:p14="http://schemas.microsoft.com/office/powerpoint/2010/main" val="588717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Best Practices 2: </a:t>
            </a:r>
            <a:r>
              <a:rPr lang="en-AU" dirty="0"/>
              <a:t>… and Comments</a:t>
            </a:r>
            <a:endParaRPr lang="en-US" dirty="0"/>
          </a:p>
        </p:txBody>
      </p:sp>
      <p:pic>
        <p:nvPicPr>
          <p:cNvPr id="6" name="Picture 5"/>
          <p:cNvPicPr/>
          <p:nvPr/>
        </p:nvPicPr>
        <p:blipFill>
          <a:blip r:embed="rId3"/>
          <a:stretch>
            <a:fillRect/>
          </a:stretch>
        </p:blipFill>
        <p:spPr>
          <a:xfrm>
            <a:off x="6506269" y="1625054"/>
            <a:ext cx="3769593" cy="4159277"/>
          </a:xfrm>
          <a:prstGeom prst="rect">
            <a:avLst/>
          </a:prstGeom>
        </p:spPr>
      </p:pic>
      <p:sp>
        <p:nvSpPr>
          <p:cNvPr id="7" name="AutoShape 221"/>
          <p:cNvSpPr>
            <a:spLocks noChangeArrowheads="1"/>
          </p:cNvSpPr>
          <p:nvPr/>
        </p:nvSpPr>
        <p:spPr bwMode="auto">
          <a:xfrm>
            <a:off x="1777123" y="1890551"/>
            <a:ext cx="4038947" cy="3628285"/>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mj-lt"/>
              </a:rPr>
              <a:t>Labels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mj-lt"/>
              </a:rPr>
              <a:t>Comments</a:t>
            </a:r>
          </a:p>
        </p:txBody>
      </p:sp>
      <p:sp>
        <p:nvSpPr>
          <p:cNvPr id="8" name="AutoShape 11"/>
          <p:cNvSpPr>
            <a:spLocks noChangeArrowheads="1"/>
          </p:cNvSpPr>
          <p:nvPr/>
        </p:nvSpPr>
        <p:spPr bwMode="auto">
          <a:xfrm>
            <a:off x="2093037" y="2302349"/>
            <a:ext cx="3494434" cy="1200264"/>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The maximum number of characters allowed is 256</a:t>
            </a:r>
          </a:p>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The rest are discarded </a:t>
            </a:r>
          </a:p>
        </p:txBody>
      </p:sp>
      <p:sp>
        <p:nvSpPr>
          <p:cNvPr id="10" name="AutoShape 11"/>
          <p:cNvSpPr>
            <a:spLocks noChangeArrowheads="1"/>
          </p:cNvSpPr>
          <p:nvPr/>
        </p:nvSpPr>
        <p:spPr bwMode="auto">
          <a:xfrm>
            <a:off x="2093037" y="4102819"/>
            <a:ext cx="3494434" cy="1200264"/>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The maximum number of characters allowed is 1024</a:t>
            </a:r>
          </a:p>
          <a:p>
            <a:pPr marL="285750" marR="0" lvl="0" indent="-28575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The rest are discarded </a:t>
            </a:r>
          </a:p>
        </p:txBody>
      </p:sp>
    </p:spTree>
    <p:extLst>
      <p:ext uri="{BB962C8B-B14F-4D97-AF65-F5344CB8AC3E}">
        <p14:creationId xmlns:p14="http://schemas.microsoft.com/office/powerpoint/2010/main" val="4780350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marR="0" lvl="0" indent="-460375" algn="l" defTabSz="914400" rtl="0" eaLnBrk="1" fontAlgn="auto" latinLnBrk="0" hangingPunct="1">
              <a:lnSpc>
                <a:spcPct val="90000"/>
              </a:lnSpc>
              <a:spcBef>
                <a:spcPct val="20000"/>
              </a:spcBef>
              <a:spcAft>
                <a:spcPts val="0"/>
              </a:spcAft>
              <a:buClrTx/>
              <a:buSzPct val="90000"/>
              <a:buFontTx/>
              <a:buBlip>
                <a:blip r:embed="rId5"/>
              </a:buBlip>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grpSp>
        <p:nvGrpSpPr>
          <p:cNvPr id="4" name="Group 3"/>
          <p:cNvGrpSpPr/>
          <p:nvPr/>
        </p:nvGrpSpPr>
        <p:grpSpPr>
          <a:xfrm>
            <a:off x="3985989" y="1841079"/>
            <a:ext cx="7221966" cy="2684240"/>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marR="0" lvl="0" indent="-460375" algn="l" defTabSz="914400" rtl="0" eaLnBrk="1" fontAlgn="auto" latinLnBrk="0" hangingPunct="1">
                <a:lnSpc>
                  <a:spcPct val="90000"/>
                </a:lnSpc>
                <a:spcBef>
                  <a:spcPct val="20000"/>
                </a:spcBef>
                <a:spcAft>
                  <a:spcPts val="0"/>
                </a:spcAft>
                <a:buClrTx/>
                <a:buSzPct val="90000"/>
                <a:buFontTx/>
                <a:buBlip>
                  <a:blip r:embed="rId5"/>
                </a:buBlip>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sp>
          <p:nvSpPr>
            <p:cNvPr id="6" name="Rectangle 5"/>
            <p:cNvSpPr/>
            <p:nvPr/>
          </p:nvSpPr>
          <p:spPr>
            <a:xfrm>
              <a:off x="476254" y="3205405"/>
              <a:ext cx="11013087"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000" b="0" i="0" u="none" strike="noStrike" kern="1200" cap="none" spc="0" normalizeH="0" baseline="0" noProof="0" dirty="0">
                  <a:ln>
                    <a:noFill/>
                  </a:ln>
                  <a:solidFill>
                    <a:srgbClr val="FFFFFF">
                      <a:alpha val="99000"/>
                    </a:srgbClr>
                  </a:solidFill>
                  <a:effectLst/>
                  <a:uLnTx/>
                  <a:uFillTx/>
                  <a:latin typeface="+mn-lt"/>
                  <a:ea typeface="+mn-ea"/>
                  <a:cs typeface="+mn-cs"/>
                </a:rPr>
                <a:t>sandro.pereira@devscope.net</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000" b="0" i="0" u="none" strike="noStrike" kern="1200" cap="none" spc="0" normalizeH="0" baseline="0" noProof="1">
                  <a:ln>
                    <a:noFill/>
                  </a:ln>
                  <a:solidFill>
                    <a:srgbClr val="FFFFFF">
                      <a:alpha val="99000"/>
                    </a:srgbClr>
                  </a:solidFill>
                  <a:effectLst/>
                  <a:uLnTx/>
                  <a:uFillTx/>
                  <a:latin typeface="+mn-lt"/>
                  <a:ea typeface="+mn-ea"/>
                  <a:cs typeface="+mn-cs"/>
                </a:rPr>
                <a:t>linkedin.com/in/sandropereira</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000" b="0" i="0" u="none" strike="noStrike" kern="1200" cap="none" spc="0" normalizeH="0" baseline="0" noProof="0" dirty="0">
                  <a:ln>
                    <a:noFill/>
                  </a:ln>
                  <a:solidFill>
                    <a:srgbClr val="FFFFFF">
                      <a:alpha val="99000"/>
                    </a:srgbClr>
                  </a:solidFill>
                  <a:effectLst/>
                  <a:uLnTx/>
                  <a:uFillTx/>
                  <a:latin typeface="+mn-lt"/>
                  <a:ea typeface="+mn-ea"/>
                  <a:cs typeface="+mn-cs"/>
                </a:rPr>
                <a:t>@sandro_asp </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000" b="0" i="0" u="none" strike="noStrike" kern="1200" cap="none" spc="0" normalizeH="0" baseline="0" noProof="0" dirty="0">
                  <a:ln>
                    <a:noFill/>
                  </a:ln>
                  <a:solidFill>
                    <a:srgbClr val="FFFFFF">
                      <a:alpha val="99000"/>
                    </a:srgbClr>
                  </a:solidFill>
                  <a:effectLst/>
                  <a:uLnTx/>
                  <a:uFillTx/>
                  <a:latin typeface="+mn-lt"/>
                  <a:ea typeface="+mn-ea"/>
                  <a:cs typeface="+mn-cs"/>
                </a:rPr>
                <a:t>sandroaspbiztalkblog.wordpress.com</a:t>
              </a:r>
            </a:p>
          </p:txBody>
        </p:sp>
      </p:grpSp>
      <p:sp>
        <p:nvSpPr>
          <p:cNvPr id="7" name="Title 1"/>
          <p:cNvSpPr>
            <a:spLocks noGrp="1"/>
          </p:cNvSpPr>
          <p:nvPr/>
        </p:nvSpPr>
        <p:spPr>
          <a:xfrm>
            <a:off x="441184" y="367584"/>
            <a:ext cx="11393677"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100" normalizeH="0" baseline="0" noProof="0" dirty="0">
                <a:ln w="3175">
                  <a:noFill/>
                </a:ln>
                <a:solidFill>
                  <a:schemeClr val="tx1"/>
                </a:solidFill>
                <a:effectLst/>
                <a:uLnTx/>
                <a:uFillTx/>
                <a:latin typeface="Segoe UI Light" pitchFamily="34" charset="0"/>
                <a:ea typeface="+mn-ea"/>
                <a:cs typeface="Arial" charset="0"/>
              </a:rPr>
              <a:t>Good afternoon…. </a:t>
            </a:r>
            <a:endParaRPr kumimoji="0" lang="en-US" sz="3600" b="0" i="0" u="none" strike="noStrike" kern="1200" cap="none" spc="-100" normalizeH="0" baseline="0" noProof="0" dirty="0">
              <a:ln w="3175">
                <a:noFill/>
              </a:ln>
              <a:gradFill flip="none" rotWithShape="1">
                <a:gsLst>
                  <a:gs pos="0">
                    <a:srgbClr val="FFFFFF"/>
                  </a:gs>
                  <a:gs pos="86000">
                    <a:srgbClr val="FFFFFF"/>
                  </a:gs>
                </a:gsLst>
                <a:lin ang="5400000" scaled="0"/>
                <a:tileRect/>
              </a:gradFill>
              <a:effectLst/>
              <a:uLnTx/>
              <a:uFillTx/>
              <a:latin typeface="+mj-lt"/>
              <a:ea typeface="+mn-ea"/>
              <a:cs typeface="Arial"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defTabSz="914400" eaLnBrk="1" fontAlgn="auto" latinLnBrk="0" hangingPunct="1">
              <a:lnSpc>
                <a:spcPct val="90000"/>
              </a:lnSpc>
              <a:spcBef>
                <a:spcPct val="20000"/>
              </a:spcBef>
              <a:spcAft>
                <a:spcPts val="0"/>
              </a:spcAft>
              <a:buClrTx/>
              <a:buSzPct val="90000"/>
              <a:buFont typeface="Arial" pitchFamily="34" charset="0"/>
              <a:buNone/>
              <a:tabLst/>
              <a:defRPr/>
            </a:pPr>
            <a:r>
              <a:rPr kumimoji="0" lang="pt-PT"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+351 223 751 350</a:t>
            </a:r>
          </a:p>
          <a:p>
            <a:pPr marL="0" marR="0" lvl="0" indent="0" defTabSz="914400" eaLnBrk="1" fontAlgn="auto" latinLnBrk="0" hangingPunct="1">
              <a:lnSpc>
                <a:spcPct val="90000"/>
              </a:lnSpc>
              <a:spcBef>
                <a:spcPct val="20000"/>
              </a:spcBef>
              <a:spcAft>
                <a:spcPts val="0"/>
              </a:spcAft>
              <a:buClrTx/>
              <a:buSzPct val="90000"/>
              <a:buFont typeface="Arial" pitchFamily="34" charset="0"/>
              <a:buNone/>
              <a:tabLst/>
              <a:defRPr/>
            </a:pPr>
            <a:r>
              <a:rPr kumimoji="0" lang="pt-PT"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
        <p:nvSpPr>
          <p:cNvPr id="16" name="Text Placeholder 2"/>
          <p:cNvSpPr txBox="1">
            <a:spLocks/>
          </p:cNvSpPr>
          <p:nvPr/>
        </p:nvSpPr>
        <p:spPr>
          <a:xfrm>
            <a:off x="4274021" y="1841501"/>
            <a:ext cx="6948414" cy="141870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1"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Sandro Pereira</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Senior Software Developer | Microsoft Azure MVP</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pt-PT" sz="4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249911328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2: </a:t>
            </a:r>
            <a:r>
              <a:rPr lang="en-AU" dirty="0"/>
              <a:t>Using labels and Comments</a:t>
            </a:r>
            <a:endParaRPr lang="en-US" dirty="0"/>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marR="0" lvl="1" indent="-345327" algn="l" defTabSz="685864" rtl="0"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AU" sz="2500" b="1" i="0" u="none" strike="noStrike" kern="1200" cap="none" spc="0" normalizeH="0" baseline="0" noProof="0" dirty="0">
                <a:ln>
                  <a:noFill/>
                </a:ln>
                <a:solidFill>
                  <a:schemeClr val="tx1">
                    <a:lumMod val="75000"/>
                    <a:lumOff val="25000"/>
                    <a:alpha val="99000"/>
                  </a:schemeClr>
                </a:solidFill>
                <a:effectLst/>
                <a:uLnTx/>
                <a:uFillTx/>
                <a:latin typeface="+mn-lt"/>
                <a:ea typeface="+mn-ea"/>
                <a:cs typeface="+mn-cs"/>
              </a:rPr>
              <a:t>Pros:</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18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Readability </a:t>
            </a:r>
            <a:r>
              <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and</a:t>
            </a:r>
            <a:r>
              <a:rPr kumimoji="0" lang="en-US" sz="18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Maintainability: </a:t>
            </a:r>
            <a:r>
              <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For new and even for expert developers, or even when working with developers from other teams, using multiple link labels will make the map easier and faster to read and maintain if necessary to make any changes. </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18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Level of effort: </a:t>
            </a:r>
            <a:r>
              <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again, by being easier to read and maintain you will reduce the development time.</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18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Documentation: </a:t>
            </a:r>
            <a:r>
              <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Using this technique will also help you to make a better map documentation</a:t>
            </a:r>
          </a:p>
        </p:txBody>
      </p:sp>
      <p:pic>
        <p:nvPicPr>
          <p:cNvPr id="4" name="Picture 3"/>
          <p:cNvPicPr/>
          <p:nvPr/>
        </p:nvPicPr>
        <p:blipFill>
          <a:blip r:embed="rId3"/>
          <a:stretch>
            <a:fillRect/>
          </a:stretch>
        </p:blipFill>
        <p:spPr>
          <a:xfrm>
            <a:off x="2799891" y="4577382"/>
            <a:ext cx="6645910" cy="1754505"/>
          </a:xfrm>
          <a:prstGeom prst="rect">
            <a:avLst/>
          </a:prstGeom>
        </p:spPr>
      </p:pic>
    </p:spTree>
    <p:extLst>
      <p:ext uri="{BB962C8B-B14F-4D97-AF65-F5344CB8AC3E}">
        <p14:creationId xmlns:p14="http://schemas.microsoft.com/office/powerpoint/2010/main" val="5354853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b="31946"/>
          <a:stretch/>
        </p:blipFill>
        <p:spPr>
          <a:xfrm>
            <a:off x="3290683" y="3281239"/>
            <a:ext cx="5855108" cy="3312368"/>
          </a:xfrm>
          <a:prstGeom prst="rect">
            <a:avLst/>
          </a:prstGeom>
        </p:spPr>
      </p:pic>
      <p:sp>
        <p:nvSpPr>
          <p:cNvPr id="2" name="Text Placeholder 1"/>
          <p:cNvSpPr>
            <a:spLocks noGrp="1"/>
          </p:cNvSpPr>
          <p:nvPr>
            <p:ph type="body" sz="quarter" idx="10"/>
          </p:nvPr>
        </p:nvSpPr>
        <p:spPr>
          <a:xfrm>
            <a:off x="595518" y="1718008"/>
            <a:ext cx="11375537" cy="1779253"/>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Testing should be a continuous process as you build your map, not only at the end of development, but when necessary or when an important mapping block is complete</a:t>
            </a:r>
          </a:p>
        </p:txBody>
      </p:sp>
      <p:sp>
        <p:nvSpPr>
          <p:cNvPr id="3" name="Title 2"/>
          <p:cNvSpPr>
            <a:spLocks noGrp="1"/>
          </p:cNvSpPr>
          <p:nvPr>
            <p:ph type="title"/>
          </p:nvPr>
        </p:nvSpPr>
        <p:spPr/>
        <p:txBody>
          <a:bodyPr/>
          <a:lstStyle/>
          <a:p>
            <a:r>
              <a:rPr lang="en-US" dirty="0"/>
              <a:t>Best Practices 3: Testing should be a continuous process</a:t>
            </a:r>
          </a:p>
        </p:txBody>
      </p:sp>
    </p:spTree>
    <p:extLst>
      <p:ext uri="{BB962C8B-B14F-4D97-AF65-F5344CB8AC3E}">
        <p14:creationId xmlns:p14="http://schemas.microsoft.com/office/powerpoint/2010/main" val="307218075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625282" y="1371600"/>
            <a:ext cx="2469650" cy="3292866"/>
          </a:xfrm>
          <a:prstGeom prst="rect">
            <a:avLst/>
          </a:prstGeom>
        </p:spPr>
      </p:pic>
      <p:sp>
        <p:nvSpPr>
          <p:cNvPr id="3" name="Title 2"/>
          <p:cNvSpPr>
            <a:spLocks noGrp="1"/>
          </p:cNvSpPr>
          <p:nvPr>
            <p:ph type="title"/>
          </p:nvPr>
        </p:nvSpPr>
        <p:spPr/>
        <p:txBody>
          <a:bodyPr/>
          <a:lstStyle/>
          <a:p>
            <a:r>
              <a:rPr lang="en-US" dirty="0"/>
              <a:t>Validating, Testing and Debugging a Map</a:t>
            </a:r>
            <a:endParaRPr lang="pt-PT" dirty="0"/>
          </a:p>
        </p:txBody>
      </p:sp>
      <p:grpSp>
        <p:nvGrpSpPr>
          <p:cNvPr id="28" name="Group 27"/>
          <p:cNvGrpSpPr/>
          <p:nvPr/>
        </p:nvGrpSpPr>
        <p:grpSpPr>
          <a:xfrm>
            <a:off x="3430840" y="1370712"/>
            <a:ext cx="6501384" cy="1558094"/>
            <a:chOff x="3430840" y="1370712"/>
            <a:chExt cx="6501384" cy="1558094"/>
          </a:xfrm>
        </p:grpSpPr>
        <p:sp>
          <p:nvSpPr>
            <p:cNvPr id="6" name="AutoShape 21"/>
            <p:cNvSpPr>
              <a:spLocks noChangeArrowheads="1"/>
            </p:cNvSpPr>
            <p:nvPr/>
          </p:nvSpPr>
          <p:spPr bwMode="auto">
            <a:xfrm>
              <a:off x="3430840" y="2745578"/>
              <a:ext cx="627157" cy="152540"/>
            </a:xfrm>
            <a:prstGeom prst="roundRect">
              <a:avLst>
                <a:gd name="adj" fmla="val 8222"/>
              </a:avLst>
            </a:prstGeom>
            <a:noFill/>
            <a:ln w="25400" algn="ctr">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Line 22"/>
            <p:cNvSpPr>
              <a:spLocks noChangeShapeType="1"/>
            </p:cNvSpPr>
            <p:nvPr/>
          </p:nvSpPr>
          <p:spPr bwMode="auto">
            <a:xfrm rot="16800000">
              <a:off x="4367099" y="1962807"/>
              <a:ext cx="709182" cy="1222815"/>
            </a:xfrm>
            <a:prstGeom prst="line">
              <a:avLst/>
            </a:prstGeom>
            <a:noFill/>
            <a:ln w="25400">
              <a:solidFill>
                <a:srgbClr val="CC0000"/>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2" name="Picture 21"/>
            <p:cNvPicPr>
              <a:picLocks noChangeAspect="1"/>
            </p:cNvPicPr>
            <p:nvPr/>
          </p:nvPicPr>
          <p:blipFill>
            <a:blip r:embed="rId4"/>
            <a:stretch>
              <a:fillRect/>
            </a:stretch>
          </p:blipFill>
          <p:spPr>
            <a:xfrm>
              <a:off x="5337823" y="1370712"/>
              <a:ext cx="4594401" cy="1446538"/>
            </a:xfrm>
            <a:prstGeom prst="rect">
              <a:avLst/>
            </a:prstGeom>
          </p:spPr>
        </p:pic>
      </p:grpSp>
      <p:grpSp>
        <p:nvGrpSpPr>
          <p:cNvPr id="27" name="Group 26"/>
          <p:cNvGrpSpPr/>
          <p:nvPr/>
        </p:nvGrpSpPr>
        <p:grpSpPr>
          <a:xfrm>
            <a:off x="3430840" y="2889208"/>
            <a:ext cx="6500762" cy="1508050"/>
            <a:chOff x="3430840" y="2889208"/>
            <a:chExt cx="6500762" cy="1508050"/>
          </a:xfrm>
        </p:grpSpPr>
        <p:sp>
          <p:nvSpPr>
            <p:cNvPr id="10" name="AutoShape 24"/>
            <p:cNvSpPr>
              <a:spLocks noChangeArrowheads="1"/>
            </p:cNvSpPr>
            <p:nvPr/>
          </p:nvSpPr>
          <p:spPr bwMode="auto">
            <a:xfrm>
              <a:off x="3430840" y="2889208"/>
              <a:ext cx="627157" cy="154732"/>
            </a:xfrm>
            <a:prstGeom prst="roundRect">
              <a:avLst>
                <a:gd name="adj" fmla="val 8222"/>
              </a:avLst>
            </a:prstGeom>
            <a:noFill/>
            <a:ln w="25400" algn="ctr">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5"/>
            <p:cNvSpPr>
              <a:spLocks noChangeShapeType="1"/>
            </p:cNvSpPr>
            <p:nvPr/>
          </p:nvSpPr>
          <p:spPr bwMode="auto">
            <a:xfrm rot="16800000" flipV="1">
              <a:off x="4516522" y="2586932"/>
              <a:ext cx="550931" cy="1587773"/>
            </a:xfrm>
            <a:prstGeom prst="line">
              <a:avLst/>
            </a:prstGeom>
            <a:noFill/>
            <a:ln w="25400">
              <a:solidFill>
                <a:srgbClr val="CC0000"/>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3" name="Picture 22"/>
            <p:cNvPicPr>
              <a:picLocks noChangeAspect="1"/>
            </p:cNvPicPr>
            <p:nvPr/>
          </p:nvPicPr>
          <p:blipFill>
            <a:blip r:embed="rId5"/>
            <a:stretch>
              <a:fillRect/>
            </a:stretch>
          </p:blipFill>
          <p:spPr>
            <a:xfrm>
              <a:off x="5327486" y="2942029"/>
              <a:ext cx="4604116" cy="1455229"/>
            </a:xfrm>
            <a:prstGeom prst="rect">
              <a:avLst/>
            </a:prstGeom>
          </p:spPr>
        </p:pic>
      </p:grpSp>
      <p:grpSp>
        <p:nvGrpSpPr>
          <p:cNvPr id="26" name="Group 25"/>
          <p:cNvGrpSpPr/>
          <p:nvPr/>
        </p:nvGrpSpPr>
        <p:grpSpPr>
          <a:xfrm>
            <a:off x="3430840" y="3031231"/>
            <a:ext cx="8090198" cy="3534667"/>
            <a:chOff x="3430840" y="3031231"/>
            <a:chExt cx="8090198" cy="3534667"/>
          </a:xfrm>
        </p:grpSpPr>
        <p:sp>
          <p:nvSpPr>
            <p:cNvPr id="18" name="AutoShape 24"/>
            <p:cNvSpPr>
              <a:spLocks noChangeArrowheads="1"/>
            </p:cNvSpPr>
            <p:nvPr/>
          </p:nvSpPr>
          <p:spPr bwMode="auto">
            <a:xfrm>
              <a:off x="3430840" y="3031231"/>
              <a:ext cx="627157" cy="145822"/>
            </a:xfrm>
            <a:prstGeom prst="roundRect">
              <a:avLst>
                <a:gd name="adj" fmla="val 8222"/>
              </a:avLst>
            </a:prstGeom>
            <a:noFill/>
            <a:ln w="25400" algn="ctr">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25"/>
            <p:cNvSpPr>
              <a:spLocks noChangeShapeType="1"/>
            </p:cNvSpPr>
            <p:nvPr/>
          </p:nvSpPr>
          <p:spPr bwMode="auto">
            <a:xfrm rot="16800000" flipV="1">
              <a:off x="3873552" y="3229909"/>
              <a:ext cx="1696012" cy="1646648"/>
            </a:xfrm>
            <a:prstGeom prst="line">
              <a:avLst/>
            </a:prstGeom>
            <a:noFill/>
            <a:ln w="25400">
              <a:solidFill>
                <a:srgbClr val="CC0000"/>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4" name="Picture 23"/>
            <p:cNvPicPr>
              <a:picLocks noChangeAspect="1"/>
            </p:cNvPicPr>
            <p:nvPr/>
          </p:nvPicPr>
          <p:blipFill>
            <a:blip r:embed="rId6"/>
            <a:stretch>
              <a:fillRect/>
            </a:stretch>
          </p:blipFill>
          <p:spPr>
            <a:xfrm>
              <a:off x="5327486" y="4664466"/>
              <a:ext cx="6193552" cy="1901432"/>
            </a:xfrm>
            <a:prstGeom prst="rect">
              <a:avLst/>
            </a:prstGeom>
          </p:spPr>
        </p:pic>
      </p:grpSp>
      <p:grpSp>
        <p:nvGrpSpPr>
          <p:cNvPr id="2" name="Group 1"/>
          <p:cNvGrpSpPr/>
          <p:nvPr/>
        </p:nvGrpSpPr>
        <p:grpSpPr>
          <a:xfrm>
            <a:off x="2625282" y="4491230"/>
            <a:ext cx="2623095" cy="2226546"/>
            <a:chOff x="2625282" y="4491230"/>
            <a:chExt cx="2623095" cy="2226546"/>
          </a:xfrm>
        </p:grpSpPr>
        <p:sp>
          <p:nvSpPr>
            <p:cNvPr id="14" name="AutoShape 18"/>
            <p:cNvSpPr>
              <a:spLocks noChangeArrowheads="1"/>
            </p:cNvSpPr>
            <p:nvPr/>
          </p:nvSpPr>
          <p:spPr bwMode="auto">
            <a:xfrm>
              <a:off x="3409925" y="4491230"/>
              <a:ext cx="627157" cy="173236"/>
            </a:xfrm>
            <a:prstGeom prst="roundRect">
              <a:avLst>
                <a:gd name="adj" fmla="val 8222"/>
              </a:avLst>
            </a:prstGeom>
            <a:noFill/>
            <a:ln w="25400" algn="ctr">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Line 19"/>
            <p:cNvSpPr>
              <a:spLocks noChangeShapeType="1"/>
            </p:cNvSpPr>
            <p:nvPr/>
          </p:nvSpPr>
          <p:spPr bwMode="auto">
            <a:xfrm rot="600000">
              <a:off x="3688208" y="4671782"/>
              <a:ext cx="57836" cy="325794"/>
            </a:xfrm>
            <a:prstGeom prst="line">
              <a:avLst/>
            </a:prstGeom>
            <a:noFill/>
            <a:ln w="25400">
              <a:solidFill>
                <a:srgbClr val="CC0000"/>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7"/>
            <a:stretch>
              <a:fillRect/>
            </a:stretch>
          </p:blipFill>
          <p:spPr>
            <a:xfrm>
              <a:off x="2625282" y="4839167"/>
              <a:ext cx="2623095" cy="1878609"/>
            </a:xfrm>
            <a:prstGeom prst="rect">
              <a:avLst/>
            </a:prstGeom>
          </p:spPr>
        </p:pic>
      </p:grpSp>
    </p:spTree>
    <p:extLst>
      <p:ext uri="{BB962C8B-B14F-4D97-AF65-F5344CB8AC3E}">
        <p14:creationId xmlns:p14="http://schemas.microsoft.com/office/powerpoint/2010/main" val="3320077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AU" sz="2448" dirty="0">
                <a:solidFill>
                  <a:schemeClr val="tx1">
                    <a:lumMod val="75000"/>
                    <a:lumOff val="25000"/>
                    <a:alpha val="99000"/>
                  </a:schemeClr>
                </a:solidFill>
                <a:latin typeface="+mn-lt"/>
              </a:rPr>
              <a:t>Scripting Functoid</a:t>
            </a:r>
          </a:p>
          <a:p>
            <a:pPr lvl="1"/>
            <a:r>
              <a:rPr lang="en-AU" sz="2000" b="0" dirty="0"/>
              <a:t>Allows you to execute custom code</a:t>
            </a:r>
          </a:p>
          <a:p>
            <a:pPr lvl="2"/>
            <a:r>
              <a:rPr lang="en-AU" sz="1600" b="0" dirty="0"/>
              <a:t>Can execute custom script: C# .NET / VB.NET / JScript.NET / XSLT / XSLT Call Template</a:t>
            </a:r>
          </a:p>
          <a:p>
            <a:pPr lvl="1"/>
            <a:r>
              <a:rPr lang="en-AU" sz="2000" b="0" dirty="0"/>
              <a:t>But we need to rewrite over and over again!</a:t>
            </a:r>
          </a:p>
          <a:p>
            <a:pPr marL="345327" lvl="1" indent="-345327" defTabSz="685864">
              <a:buClr>
                <a:srgbClr val="0072C6"/>
              </a:buClr>
              <a:buFont typeface="Wingdings" panose="05000000000000000000" pitchFamily="2" charset="2"/>
              <a:buChar char="§"/>
            </a:pPr>
            <a:r>
              <a:rPr lang="en-AU" sz="2500" dirty="0">
                <a:solidFill>
                  <a:schemeClr val="tx1">
                    <a:lumMod val="75000"/>
                    <a:lumOff val="25000"/>
                    <a:alpha val="99000"/>
                  </a:schemeClr>
                </a:solidFill>
              </a:rPr>
              <a:t>Reasons to develop custom or use built-in functoids:</a:t>
            </a:r>
          </a:p>
          <a:p>
            <a:pPr lvl="1"/>
            <a:r>
              <a:rPr lang="en-US" sz="2100" b="0" dirty="0"/>
              <a:t>They are reusable</a:t>
            </a:r>
          </a:p>
          <a:p>
            <a:pPr lvl="1"/>
            <a:r>
              <a:rPr lang="en-US" sz="2000" b="0" dirty="0"/>
              <a:t>More easy to read (visually on the map grid)</a:t>
            </a:r>
          </a:p>
          <a:p>
            <a:pPr lvl="1"/>
            <a:r>
              <a:rPr lang="en-US" sz="2000" b="0" u="sng" dirty="0"/>
              <a:t>Careful</a:t>
            </a:r>
            <a:r>
              <a:rPr lang="pt-PT" sz="2000" dirty="0"/>
              <a:t>: </a:t>
            </a:r>
            <a:r>
              <a:rPr lang="en-US" sz="2000" b="0" dirty="0"/>
              <a:t>All functoids must have a unique ID in order for the runtime to distinguish them.  </a:t>
            </a:r>
          </a:p>
          <a:p>
            <a:pPr lvl="2"/>
            <a:r>
              <a:rPr lang="en-US" sz="1800" b="0" dirty="0"/>
              <a:t>The ID is an integer and all IDs below 10000 are reserved for Microsoft use</a:t>
            </a:r>
            <a:r>
              <a:rPr lang="en-US" sz="1600" b="0" dirty="0"/>
              <a:t>. </a:t>
            </a:r>
          </a:p>
        </p:txBody>
      </p:sp>
      <p:sp>
        <p:nvSpPr>
          <p:cNvPr id="3" name="Title 2"/>
          <p:cNvSpPr>
            <a:spLocks noGrp="1"/>
          </p:cNvSpPr>
          <p:nvPr>
            <p:ph type="title"/>
          </p:nvPr>
        </p:nvSpPr>
        <p:spPr/>
        <p:txBody>
          <a:bodyPr/>
          <a:lstStyle/>
          <a:p>
            <a:r>
              <a:rPr lang="en-US" dirty="0"/>
              <a:t>Best Practices 4: Built-in and </a:t>
            </a:r>
            <a:r>
              <a:rPr lang="en-AU" dirty="0"/>
              <a:t>Custom Functoids vs Scripting Functoid</a:t>
            </a:r>
            <a:endParaRPr lang="en-US" dirty="0"/>
          </a:p>
        </p:txBody>
      </p:sp>
    </p:spTree>
    <p:extLst>
      <p:ext uri="{BB962C8B-B14F-4D97-AF65-F5344CB8AC3E}">
        <p14:creationId xmlns:p14="http://schemas.microsoft.com/office/powerpoint/2010/main" val="219010818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marR="0" lvl="1" indent="-345327" algn="l" defTabSz="685864" rtl="0"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AU" sz="2500" b="1" i="0" u="none" strike="noStrike" kern="1200" cap="none" spc="0" normalizeH="0" baseline="0" noProof="0" dirty="0">
                <a:ln>
                  <a:noFill/>
                </a:ln>
                <a:solidFill>
                  <a:schemeClr val="tx1">
                    <a:lumMod val="75000"/>
                    <a:lumOff val="25000"/>
                    <a:alpha val="99000"/>
                  </a:schemeClr>
                </a:solidFill>
                <a:effectLst/>
                <a:uLnTx/>
                <a:uFillTx/>
                <a:latin typeface="+mn-lt"/>
                <a:ea typeface="+mn-ea"/>
                <a:cs typeface="+mn-cs"/>
              </a:rPr>
              <a:t>How we can decide what to use:</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Can this transformation be reused several times in this map or can be reused in several maps? </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Will this transformation cost me several hours of work?</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Will this transformation be easier to read and maintain</a:t>
            </a:r>
            <a:r>
              <a:rPr kumimoji="0" lang="pt-PT"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Is this approach which that will bring me more profits?</a:t>
            </a:r>
            <a:endParaRPr kumimoji="0" lang="pt-PT"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342900" marR="0" lvl="1" indent="0" algn="l" defTabSz="932742" rtl="0" eaLnBrk="1" fontAlgn="auto" latinLnBrk="0" hangingPunct="1">
              <a:lnSpc>
                <a:spcPct val="150000"/>
              </a:lnSpc>
              <a:spcBef>
                <a:spcPct val="20000"/>
              </a:spcBef>
              <a:spcAft>
                <a:spcPts val="0"/>
              </a:spcAft>
              <a:buClr>
                <a:schemeClr val="accent4"/>
              </a:buClr>
              <a:buSzPct val="90000"/>
              <a:buFont typeface="Arial" pitchFamily="34" charset="0"/>
              <a:buNone/>
              <a:tabLst/>
              <a:defRPr/>
            </a:pP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392374017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marR="0" lvl="1" indent="-345327" algn="l" defTabSz="685864" rtl="0" eaLnBrk="1" fontAlgn="auto" latinLnBrk="0" hangingPunct="1">
              <a:lnSpc>
                <a:spcPct val="150000"/>
              </a:lnSpc>
              <a:spcBef>
                <a:spcPct val="20000"/>
              </a:spcBef>
              <a:spcAft>
                <a:spcPts val="0"/>
              </a:spcAft>
              <a:buClr>
                <a:srgbClr val="0072C6"/>
              </a:buClr>
              <a:buSzPct val="90000"/>
              <a:buFont typeface="Wingdings" panose="05000000000000000000" pitchFamily="2" charset="2"/>
              <a:buChar char="§"/>
              <a:tabLst/>
              <a:defRPr/>
            </a:pPr>
            <a:r>
              <a:rPr kumimoji="0" lang="en-AU" sz="2500" b="1" i="0" u="none" strike="noStrike" kern="1200" cap="none" spc="0" normalizeH="0" baseline="0" noProof="0" dirty="0">
                <a:ln>
                  <a:noFill/>
                </a:ln>
                <a:solidFill>
                  <a:schemeClr val="tx1">
                    <a:lumMod val="75000"/>
                    <a:lumOff val="25000"/>
                    <a:alpha val="99000"/>
                  </a:schemeClr>
                </a:solidFill>
                <a:effectLst/>
                <a:uLnTx/>
                <a:uFillTx/>
                <a:latin typeface="+mn-lt"/>
                <a:ea typeface="+mn-ea"/>
                <a:cs typeface="+mn-cs"/>
              </a:rPr>
              <a:t>Basic guidelines to decide what to use:</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First guideline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I prefer to use the built-in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functoids</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whenever possible unless is not possible to accomplished or the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chain becomes too complex to unravel easily. </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Second guideline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I turn to custom scripting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functoids</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XSLT or C#, only when I cannot solve my problem with the built-in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functoids</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or is too complex to accomplish using built-in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functoids</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p>
          <a:p>
            <a:pPr marL="584200" marR="0" lvl="1"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a:pPr>
            <a:r>
              <a:rPr kumimoji="0" lang="en-US" sz="2000" b="1" i="0" u="none" strike="noStrike" kern="1200" cap="none" spc="0" normalizeH="0" baseline="0" noProof="0">
                <a:ln>
                  <a:noFill/>
                </a:ln>
                <a:gradFill>
                  <a:gsLst>
                    <a:gs pos="1250">
                      <a:schemeClr val="tx1"/>
                    </a:gs>
                    <a:gs pos="100000">
                      <a:schemeClr val="tx1"/>
                    </a:gs>
                  </a:gsLst>
                  <a:lin ang="5400000" scaled="0"/>
                </a:gradFill>
                <a:effectLst/>
                <a:uLnTx/>
                <a:uFillTx/>
                <a:latin typeface="+mn-lt"/>
                <a:ea typeface="+mn-ea"/>
                <a:cs typeface="+mn-cs"/>
              </a:rPr>
              <a:t>Third guideline</a:t>
            </a:r>
            <a:r>
              <a:rPr kumimoji="0" lang="en-US" sz="2000" b="0" i="0" u="none" strike="noStrike" kern="1200" cap="none" spc="0" normalizeH="0" baseline="0" noProof="0">
                <a:ln>
                  <a:noFill/>
                </a:ln>
                <a:gradFill>
                  <a:gsLst>
                    <a:gs pos="1250">
                      <a:schemeClr val="tx1"/>
                    </a:gs>
                    <a:gs pos="100000">
                      <a:schemeClr val="tx1"/>
                    </a:gs>
                  </a:gsLst>
                  <a:lin ang="5400000" scaled="0"/>
                </a:gradFill>
                <a:effectLst/>
                <a:uLnTx/>
                <a:uFillTx/>
                <a:latin typeface="+mn-lt"/>
                <a:ea typeface="+mn-ea"/>
                <a:cs typeface="+mn-cs"/>
              </a:rPr>
              <a:t>: </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If is a repeated transformation rule that you can use in several maps you then you should use or create a custom </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functoid</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to solve this problem. </a:t>
            </a:r>
          </a:p>
          <a:p>
            <a:pPr marL="342900" marR="0" lvl="1" indent="0" algn="l" defTabSz="932742" rtl="0" eaLnBrk="1" fontAlgn="auto" latinLnBrk="0" hangingPunct="1">
              <a:lnSpc>
                <a:spcPct val="150000"/>
              </a:lnSpc>
              <a:spcBef>
                <a:spcPct val="20000"/>
              </a:spcBef>
              <a:spcAft>
                <a:spcPts val="0"/>
              </a:spcAft>
              <a:buClr>
                <a:schemeClr val="accent4"/>
              </a:buClr>
              <a:buSzPct val="90000"/>
              <a:buFont typeface="Arial" pitchFamily="34" charset="0"/>
              <a:buNone/>
              <a:tabLst/>
              <a:defRPr/>
            </a:pP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22983361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769070"/>
            <a:ext cx="6503239" cy="5328592"/>
          </a:xfrm>
        </p:spPr>
        <p:txBody>
          <a:bodyPr vert="horz" wrap="square" lIns="0" tIns="0" rIns="0" bIns="0" rtlCol="0">
            <a:normAutofit fontScale="92500" lnSpcReduction="10000"/>
          </a:bodyPr>
          <a:lstStyle/>
          <a:p>
            <a:pPr marL="345327" lvl="1" indent="-345327" defTabSz="685864">
              <a:buClr>
                <a:srgbClr val="0072C6"/>
              </a:buClr>
              <a:buFont typeface="Wingdings" panose="05000000000000000000" pitchFamily="2" charset="2"/>
              <a:buChar char="§"/>
            </a:pPr>
            <a:r>
              <a:rPr lang="en-AU" sz="2500" dirty="0">
                <a:solidFill>
                  <a:schemeClr val="tx1">
                    <a:lumMod val="75000"/>
                    <a:lumOff val="25000"/>
                    <a:alpha val="99000"/>
                  </a:schemeClr>
                </a:solidFill>
              </a:rPr>
              <a:t>Pros:</a:t>
            </a:r>
          </a:p>
          <a:p>
            <a:pPr lvl="1"/>
            <a:r>
              <a:rPr lang="en-US" sz="2000" b="0" dirty="0"/>
              <a:t>Direct XSLT is more powerful, fewer limitations than the BizTalk Mapper</a:t>
            </a:r>
          </a:p>
          <a:p>
            <a:pPr lvl="1"/>
            <a:r>
              <a:rPr lang="en-US" sz="2000" b="0" dirty="0"/>
              <a:t>Improved performance</a:t>
            </a:r>
          </a:p>
          <a:p>
            <a:pPr lvl="1"/>
            <a:r>
              <a:rPr lang="en-US" sz="2000" b="0" dirty="0"/>
              <a:t>XSLT file can be developed separately and hosted in a BizTalk map</a:t>
            </a:r>
          </a:p>
          <a:p>
            <a:pPr marL="345327" indent="-345327" defTabSz="685864">
              <a:buClr>
                <a:srgbClr val="0072C6"/>
              </a:buClr>
              <a:buFont typeface="Wingdings" panose="05000000000000000000" pitchFamily="2" charset="2"/>
              <a:buChar char="§"/>
            </a:pPr>
            <a:r>
              <a:rPr lang="en-AU" sz="2500" dirty="0">
                <a:solidFill>
                  <a:schemeClr val="tx1">
                    <a:lumMod val="75000"/>
                    <a:lumOff val="25000"/>
                    <a:alpha val="99000"/>
                  </a:schemeClr>
                </a:solidFill>
                <a:latin typeface="+mn-lt"/>
              </a:rPr>
              <a:t>Cons:</a:t>
            </a:r>
          </a:p>
          <a:p>
            <a:pPr lvl="1"/>
            <a:r>
              <a:rPr lang="en-US" sz="2000" b="0" dirty="0"/>
              <a:t>Not quite as intuitive</a:t>
            </a:r>
          </a:p>
          <a:p>
            <a:pPr lvl="2"/>
            <a:r>
              <a:rPr lang="en-US" sz="1800" b="0" dirty="0"/>
              <a:t>Functoids are more easy to read (visually on the map grid)</a:t>
            </a:r>
            <a:endParaRPr lang="en-US" sz="1600" b="0" dirty="0"/>
          </a:p>
          <a:p>
            <a:pPr lvl="1"/>
            <a:r>
              <a:rPr lang="en-US" sz="2000" b="0" dirty="0"/>
              <a:t>Requires “geeky” coding skills</a:t>
            </a:r>
          </a:p>
          <a:p>
            <a:pPr lvl="1"/>
            <a:r>
              <a:rPr lang="en-US" sz="2000" b="0" dirty="0"/>
              <a:t>Loss of visual map representation</a:t>
            </a:r>
          </a:p>
          <a:p>
            <a:pPr lvl="1"/>
            <a:endParaRPr lang="en-US" sz="2000" b="0" dirty="0"/>
          </a:p>
        </p:txBody>
      </p:sp>
      <p:sp>
        <p:nvSpPr>
          <p:cNvPr id="3" name="Title 2"/>
          <p:cNvSpPr>
            <a:spLocks noGrp="1"/>
          </p:cNvSpPr>
          <p:nvPr>
            <p:ph type="title"/>
          </p:nvPr>
        </p:nvSpPr>
        <p:spPr/>
        <p:txBody>
          <a:bodyPr/>
          <a:lstStyle/>
          <a:p>
            <a:r>
              <a:rPr lang="en-US" dirty="0"/>
              <a:t>Best Practices 5: External </a:t>
            </a:r>
            <a:r>
              <a:rPr lang="en-AU" dirty="0"/>
              <a:t>Custom XSLT </a:t>
            </a:r>
            <a:r>
              <a:rPr lang="en-AU" dirty="0" err="1"/>
              <a:t>vs</a:t>
            </a:r>
            <a:r>
              <a:rPr lang="en-AU" dirty="0"/>
              <a:t> BizTalk Mapper</a:t>
            </a:r>
            <a:endParaRPr lang="en-US" dirty="0"/>
          </a:p>
        </p:txBody>
      </p:sp>
      <p:pic>
        <p:nvPicPr>
          <p:cNvPr id="4" name="Picture 3"/>
          <p:cNvPicPr>
            <a:picLocks noChangeAspect="1"/>
          </p:cNvPicPr>
          <p:nvPr/>
        </p:nvPicPr>
        <p:blipFill>
          <a:blip r:embed="rId3"/>
          <a:stretch>
            <a:fillRect/>
          </a:stretch>
        </p:blipFill>
        <p:spPr>
          <a:xfrm>
            <a:off x="7071770" y="2489150"/>
            <a:ext cx="5215622" cy="3810769"/>
          </a:xfrm>
          <a:prstGeom prst="rect">
            <a:avLst/>
          </a:prstGeom>
        </p:spPr>
      </p:pic>
    </p:spTree>
    <p:extLst>
      <p:ext uri="{BB962C8B-B14F-4D97-AF65-F5344CB8AC3E}">
        <p14:creationId xmlns:p14="http://schemas.microsoft.com/office/powerpoint/2010/main" val="130712220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Inspecting the XSLT generated by the compiler provides insight into how the map functions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Also provides another debugging option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 Solution Explorer, right-click *.</a:t>
            </a:r>
            <a:r>
              <a:rPr lang="en-US" sz="2500" b="0" dirty="0" err="1">
                <a:solidFill>
                  <a:schemeClr val="tx1">
                    <a:lumMod val="75000"/>
                    <a:lumOff val="25000"/>
                    <a:alpha val="99000"/>
                  </a:schemeClr>
                </a:solidFill>
              </a:rPr>
              <a:t>btm</a:t>
            </a:r>
            <a:r>
              <a:rPr lang="en-US" sz="2500" b="0" dirty="0">
                <a:solidFill>
                  <a:schemeClr val="tx1">
                    <a:lumMod val="75000"/>
                    <a:lumOff val="25000"/>
                    <a:alpha val="99000"/>
                  </a:schemeClr>
                </a:solidFill>
              </a:rPr>
              <a:t> file and select “Validate Map”</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Link to generated XSLT shown in Output window</a:t>
            </a:r>
          </a:p>
          <a:p>
            <a:pPr lvl="1"/>
            <a:endParaRPr lang="en-US" sz="2000" b="0" dirty="0"/>
          </a:p>
        </p:txBody>
      </p:sp>
      <p:sp>
        <p:nvSpPr>
          <p:cNvPr id="3" name="Title 2"/>
          <p:cNvSpPr>
            <a:spLocks noGrp="1"/>
          </p:cNvSpPr>
          <p:nvPr>
            <p:ph type="title"/>
          </p:nvPr>
        </p:nvSpPr>
        <p:spPr/>
        <p:txBody>
          <a:bodyPr/>
          <a:lstStyle/>
          <a:p>
            <a:r>
              <a:rPr lang="en-US" dirty="0"/>
              <a:t>Best Practices 6: </a:t>
            </a:r>
            <a:r>
              <a:rPr lang="en-AU" dirty="0"/>
              <a:t>Reviewing the XSLT</a:t>
            </a:r>
            <a:endParaRPr lang="en-US" dirty="0"/>
          </a:p>
        </p:txBody>
      </p:sp>
    </p:spTree>
    <p:extLst>
      <p:ext uri="{BB962C8B-B14F-4D97-AF65-F5344CB8AC3E}">
        <p14:creationId xmlns:p14="http://schemas.microsoft.com/office/powerpoint/2010/main" val="6241812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Common mapper problems and solutions</a:t>
            </a:r>
          </a:p>
        </p:txBody>
      </p:sp>
      <p:sp>
        <p:nvSpPr>
          <p:cNvPr id="5" name="Subtitle 6"/>
          <p:cNvSpPr txBox="1">
            <a:spLocks/>
          </p:cNvSpPr>
          <p:nvPr/>
        </p:nvSpPr>
        <p:spPr>
          <a:xfrm>
            <a:off x="385589" y="4361358"/>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prstClr val="white"/>
                </a:solidFill>
                <a:effectLst/>
                <a:uLnTx/>
                <a:uFillTx/>
                <a:latin typeface="+mj-lt"/>
                <a:ea typeface="+mn-ea"/>
                <a:cs typeface="+mn-cs"/>
              </a:rPr>
              <a:t>Some of the best ways to address some of your needs within the context of message transformation</a:t>
            </a:r>
            <a:endPar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41258346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Mapper Patterns</a:t>
            </a:r>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DIRECT TRANSLATION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have a different semantic representation?</a:t>
            </a:r>
          </a:p>
        </p:txBody>
      </p:sp>
      <p:pic>
        <p:nvPicPr>
          <p:cNvPr id="19" name="Picture 18"/>
          <p:cNvPicPr/>
          <p:nvPr/>
        </p:nvPicPr>
        <p:blipFill>
          <a:blip r:embed="rId3"/>
          <a:stretch>
            <a:fillRect/>
          </a:stretch>
        </p:blipFill>
        <p:spPr>
          <a:xfrm>
            <a:off x="765574" y="1563933"/>
            <a:ext cx="2647950" cy="1055321"/>
          </a:xfrm>
          <a:prstGeom prst="rect">
            <a:avLst/>
          </a:prstGeom>
        </p:spPr>
      </p:pic>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DATA TRANSLATION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have a different data formats?</a:t>
            </a: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CONTENT ENRICHER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message originator does not have all the required data items available expected by the target message?</a:t>
            </a:r>
          </a:p>
        </p:txBody>
      </p:sp>
      <p:pic>
        <p:nvPicPr>
          <p:cNvPr id="22" name="Picture 21"/>
          <p:cNvPicPr/>
          <p:nvPr/>
        </p:nvPicPr>
        <p:blipFill>
          <a:blip r:embed="rId4"/>
          <a:stretch>
            <a:fillRect/>
          </a:stretch>
        </p:blipFill>
        <p:spPr>
          <a:xfrm>
            <a:off x="765573" y="3454214"/>
            <a:ext cx="2647950" cy="1019175"/>
          </a:xfrm>
          <a:prstGeom prst="rect">
            <a:avLst/>
          </a:prstGeom>
        </p:spPr>
      </p:pic>
      <p:pic>
        <p:nvPicPr>
          <p:cNvPr id="23" name="Picture 22"/>
          <p:cNvPicPr/>
          <p:nvPr/>
        </p:nvPicPr>
        <p:blipFill>
          <a:blip r:embed="rId5"/>
          <a:stretch>
            <a:fillRect/>
          </a:stretch>
        </p:blipFill>
        <p:spPr>
          <a:xfrm>
            <a:off x="765573" y="5088664"/>
            <a:ext cx="2647950" cy="1521904"/>
          </a:xfrm>
          <a:prstGeom prst="rect">
            <a:avLst/>
          </a:prstGeom>
        </p:spPr>
      </p:pic>
    </p:spTree>
    <p:extLst>
      <p:ext uri="{BB962C8B-B14F-4D97-AF65-F5344CB8AC3E}">
        <p14:creationId xmlns:p14="http://schemas.microsoft.com/office/powerpoint/2010/main" val="2280440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0-#ppt_w/2"/>
                                          </p:val>
                                        </p:tav>
                                        <p:tav tm="100000">
                                          <p:val>
                                            <p:strVal val="#ppt_x"/>
                                          </p:val>
                                        </p:tav>
                                      </p:tavLst>
                                    </p:anim>
                                    <p:anim calcmode="lin" valueType="num">
                                      <p:cBhvr additive="base">
                                        <p:cTn id="3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marL="0" marR="0" lvl="0" indent="0" algn="ctr" defTabSz="1243083" eaLnBrk="1" fontAlgn="auto" latinLnBrk="0" hangingPunct="1">
              <a:lnSpc>
                <a:spcPct val="100000"/>
              </a:lnSpc>
              <a:spcBef>
                <a:spcPts val="0"/>
              </a:spcBef>
              <a:spcAft>
                <a:spcPts val="0"/>
              </a:spcAft>
              <a:buClrTx/>
              <a:buSzTx/>
              <a:buFontTx/>
              <a:buNone/>
              <a:tabLst/>
              <a:defRPr/>
            </a:pPr>
            <a:endParaRPr kumimoji="0" lang="en-US" sz="2992" b="0" i="0" u="none" strike="noStrike" kern="0" cap="none" spc="0" normalizeH="0" baseline="0" noProof="0" dirty="0">
              <a:ln>
                <a:noFill/>
              </a:ln>
              <a:solidFill>
                <a:prstClr val="white"/>
              </a:solidFill>
              <a:effectLst/>
              <a:uLnTx/>
              <a:uFillTx/>
            </a:endParaRPr>
          </a:p>
        </p:txBody>
      </p:sp>
      <p:sp>
        <p:nvSpPr>
          <p:cNvPr id="22" name="Title 1"/>
          <p:cNvSpPr txBox="1">
            <a:spLocks/>
          </p:cNvSpPr>
          <p:nvPr/>
        </p:nvSpPr>
        <p:spPr>
          <a:xfrm>
            <a:off x="1037107" y="3993861"/>
            <a:ext cx="11085786"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pPr marL="0" marR="0" lvl="0" indent="0" algn="l" defTabSz="685891"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D77B6"/>
                </a:solidFill>
                <a:effectLst/>
                <a:uLnTx/>
                <a:uFillTx/>
                <a:latin typeface="Segoe UI Light" pitchFamily="34" charset="0"/>
                <a:ea typeface="+mj-ea"/>
                <a:cs typeface="+mj-cs"/>
                <a:hlinkClick r:id="rId3"/>
              </a:rPr>
              <a:t>http://www.biztalk360.com/biztalk-mapping-patterns/</a:t>
            </a:r>
            <a:endParaRPr kumimoji="0" lang="en-US" sz="3264" b="0" i="0" u="none" strike="noStrike" kern="1200" cap="none" spc="0" normalizeH="0" baseline="0" noProof="0" dirty="0">
              <a:ln>
                <a:noFill/>
              </a:ln>
              <a:solidFill>
                <a:srgbClr val="0072C6"/>
              </a:solidFill>
              <a:effectLst/>
              <a:uLnTx/>
              <a:uFillTx/>
              <a:latin typeface="Segoe UI Light" pitchFamily="34" charset="0"/>
              <a:ea typeface="+mj-ea"/>
              <a:cs typeface="+mj-cs"/>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marL="0" marR="0" lvl="0" indent="0" algn="l" defTabSz="685891" rtl="0" eaLnBrk="1" fontAlgn="ctr"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dirty="0">
                <a:ln>
                  <a:noFill/>
                </a:ln>
                <a:solidFill>
                  <a:prstClr val="white"/>
                </a:solidFill>
                <a:effectLst/>
                <a:uLnTx/>
                <a:uFillTx/>
                <a:latin typeface="Segoe UI Light" pitchFamily="34" charset="0"/>
                <a:ea typeface="+mn-ea"/>
                <a:cs typeface="+mn-cs"/>
              </a:rPr>
              <a:t>BizTalk Mapping Patterns and Best Practices</a:t>
            </a:r>
          </a:p>
          <a:p>
            <a:pPr marL="0" marR="0" lvl="0" indent="0" algn="l" defTabSz="685891" rtl="0" eaLnBrk="1" fontAlgn="ctr"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prstClr val="white"/>
                </a:solidFill>
                <a:effectLst/>
                <a:uLnTx/>
                <a:uFillTx/>
                <a:latin typeface="Segoe UI Light" pitchFamily="34" charset="0"/>
                <a:ea typeface="+mn-ea"/>
                <a:cs typeface="+mn-cs"/>
              </a:rPr>
              <a:t>Sandro Pereira</a:t>
            </a:r>
            <a:endParaRPr kumimoji="0" lang="en-US" sz="2800" b="0" i="0" u="none" strike="noStrike" kern="1200" cap="none" spc="0" normalizeH="0" baseline="0" noProof="0" dirty="0">
              <a:ln>
                <a:noFill/>
              </a:ln>
              <a:solidFill>
                <a:prstClr val="white"/>
              </a:solidFill>
              <a:effectLst/>
              <a:uLnTx/>
              <a:uFillTx/>
              <a:latin typeface="Segoe UI Light" pitchFamily="34" charset="0"/>
              <a:ea typeface="+mn-ea"/>
              <a:cs typeface="+mn-cs"/>
            </a:endParaRPr>
          </a:p>
        </p:txBody>
      </p:sp>
      <p:sp>
        <p:nvSpPr>
          <p:cNvPr id="20" name="Rectangle 19"/>
          <p:cNvSpPr/>
          <p:nvPr/>
        </p:nvSpPr>
        <p:spPr bwMode="auto">
          <a:xfrm>
            <a:off x="4418037" y="227496"/>
            <a:ext cx="7308924" cy="37145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endParaRPr kumimoji="0" lang="nl-NL" sz="3264" b="0" i="0" u="none" strike="noStrike" kern="0" cap="none" spc="-136" normalizeH="0" baseline="0" noProof="0" dirty="0">
              <a:ln>
                <a:noFill/>
              </a:ln>
              <a:gradFill>
                <a:gsLst>
                  <a:gs pos="0">
                    <a:srgbClr val="FFFFFF"/>
                  </a:gs>
                  <a:gs pos="100000">
                    <a:srgbClr val="FFFFFF"/>
                  </a:gs>
                </a:gsLst>
                <a:lin ang="5400000" scaled="0"/>
              </a:gradFill>
              <a:effectLst/>
              <a:uLnTx/>
              <a:uFillTx/>
              <a:latin typeface="Segoe UI Light"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07" y="227496"/>
            <a:ext cx="2622914" cy="3714553"/>
          </a:xfrm>
          <a:prstGeom prst="rect">
            <a:avLst/>
          </a:prstGeom>
        </p:spPr>
      </p:pic>
      <p:sp>
        <p:nvSpPr>
          <p:cNvPr id="18" name="Text Placeholder 2"/>
          <p:cNvSpPr txBox="1">
            <a:spLocks/>
          </p:cNvSpPr>
          <p:nvPr/>
        </p:nvSpPr>
        <p:spPr bwMode="auto">
          <a:xfrm>
            <a:off x="4677901" y="472926"/>
            <a:ext cx="672491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rPr>
              <a:t>12 Mapper Patterns</a:t>
            </a: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rPr>
              <a:t>365 pages</a:t>
            </a: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rPr>
              <a:t>4 Technical Reviewers</a:t>
            </a: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rPr>
              <a:t>Steef-Jan Wiggers, Nino Crudele, Michael Stephenson, José António Silva </a:t>
            </a: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rPr>
              <a:t>FREE BOOK! Or you can buy a physical copy for £10</a:t>
            </a: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endParaRPr kumimoji="0" lang="en-US" sz="32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endParaRPr kumimoji="0" lang="en-US" sz="2900" b="0" i="0" u="none" strike="noStrike" kern="0" cap="none" spc="0" normalizeH="0" baseline="0" noProof="0" dirty="0">
              <a:ln>
                <a:noFill/>
              </a:ln>
              <a:solidFill>
                <a:srgbClr val="FFFFFF"/>
              </a:solidFill>
              <a:effectLst/>
              <a:uLnTx/>
              <a:uFillTx/>
              <a:latin typeface="+mn-lt"/>
              <a:ea typeface="+mn-ea"/>
            </a:endParaRPr>
          </a:p>
        </p:txBody>
      </p:sp>
      <p:sp>
        <p:nvSpPr>
          <p:cNvPr id="19" name="TextBox 18"/>
          <p:cNvSpPr txBox="1"/>
          <p:nvPr/>
        </p:nvSpPr>
        <p:spPr>
          <a:xfrm>
            <a:off x="7407654" y="6020278"/>
            <a:ext cx="2037375" cy="286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brought to you by</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352" y="6325169"/>
            <a:ext cx="2454815" cy="36004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3987" y="6020278"/>
            <a:ext cx="2308359" cy="969823"/>
          </a:xfrm>
          <a:prstGeom prst="rect">
            <a:avLst/>
          </a:prstGeom>
        </p:spPr>
      </p:pic>
    </p:spTree>
    <p:extLst>
      <p:ext uri="{BB962C8B-B14F-4D97-AF65-F5344CB8AC3E}">
        <p14:creationId xmlns:p14="http://schemas.microsoft.com/office/powerpoint/2010/main" val="208052149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Mapper Patterns</a:t>
            </a:r>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AGGREGATOR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do we combine the results of individual, but related messages, so that they can be processed as a whole to generate the target message?</a:t>
            </a:r>
          </a:p>
        </p:txBody>
      </p:sp>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CONTENT FILTER PATTERN (Data Cleaning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requires less information that the originator message?</a:t>
            </a: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SPLITTER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process an incoming message into a series of outgoing messages so that they can be sent to multiple recipient and processed in different ways?</a:t>
            </a:r>
          </a:p>
        </p:txBody>
      </p:sp>
      <p:pic>
        <p:nvPicPr>
          <p:cNvPr id="10" name="Picture 9"/>
          <p:cNvPicPr/>
          <p:nvPr/>
        </p:nvPicPr>
        <p:blipFill>
          <a:blip r:embed="rId3"/>
          <a:stretch>
            <a:fillRect/>
          </a:stretch>
        </p:blipFill>
        <p:spPr>
          <a:xfrm>
            <a:off x="768365" y="1193005"/>
            <a:ext cx="2632018" cy="1797175"/>
          </a:xfrm>
          <a:prstGeom prst="rect">
            <a:avLst/>
          </a:prstGeom>
        </p:spPr>
      </p:pic>
      <p:pic>
        <p:nvPicPr>
          <p:cNvPr id="11" name="Picture 10"/>
          <p:cNvPicPr/>
          <p:nvPr/>
        </p:nvPicPr>
        <p:blipFill>
          <a:blip r:embed="rId4"/>
          <a:stretch>
            <a:fillRect/>
          </a:stretch>
        </p:blipFill>
        <p:spPr>
          <a:xfrm>
            <a:off x="772220" y="3400803"/>
            <a:ext cx="2630048" cy="1125996"/>
          </a:xfrm>
          <a:prstGeom prst="rect">
            <a:avLst/>
          </a:prstGeom>
        </p:spPr>
      </p:pic>
      <p:pic>
        <p:nvPicPr>
          <p:cNvPr id="12" name="Picture 11"/>
          <p:cNvPicPr/>
          <p:nvPr/>
        </p:nvPicPr>
        <p:blipFill>
          <a:blip r:embed="rId5"/>
          <a:stretch>
            <a:fillRect/>
          </a:stretch>
        </p:blipFill>
        <p:spPr>
          <a:xfrm>
            <a:off x="768365" y="5059041"/>
            <a:ext cx="2632018" cy="1581150"/>
          </a:xfrm>
          <a:prstGeom prst="rect">
            <a:avLst/>
          </a:prstGeom>
        </p:spPr>
      </p:pic>
    </p:spTree>
    <p:extLst>
      <p:ext uri="{BB962C8B-B14F-4D97-AF65-F5344CB8AC3E}">
        <p14:creationId xmlns:p14="http://schemas.microsoft.com/office/powerpoint/2010/main" val="235223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Mapper Patterns</a:t>
            </a:r>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GROUPING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requires that the body of the message must be delivered grouped in a certain way?</a:t>
            </a:r>
          </a:p>
        </p:txBody>
      </p:sp>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SORTING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requires that the body of the message must be delivered in a certain order?</a:t>
            </a: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CONDITIONAL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requires that the data items available in message originator can be passed according on a set of conditions?</a:t>
            </a:r>
          </a:p>
        </p:txBody>
      </p:sp>
      <p:pic>
        <p:nvPicPr>
          <p:cNvPr id="10" name="Picture 9"/>
          <p:cNvPicPr/>
          <p:nvPr/>
        </p:nvPicPr>
        <p:blipFill>
          <a:blip r:embed="rId3"/>
          <a:stretch>
            <a:fillRect/>
          </a:stretch>
        </p:blipFill>
        <p:spPr>
          <a:xfrm>
            <a:off x="765573" y="1556424"/>
            <a:ext cx="2657475" cy="1038225"/>
          </a:xfrm>
          <a:prstGeom prst="rect">
            <a:avLst/>
          </a:prstGeom>
        </p:spPr>
      </p:pic>
      <p:pic>
        <p:nvPicPr>
          <p:cNvPr id="11" name="Picture 10"/>
          <p:cNvPicPr/>
          <p:nvPr/>
        </p:nvPicPr>
        <p:blipFill>
          <a:blip r:embed="rId4"/>
          <a:stretch>
            <a:fillRect/>
          </a:stretch>
        </p:blipFill>
        <p:spPr>
          <a:xfrm>
            <a:off x="765573" y="3413760"/>
            <a:ext cx="2648188" cy="1073916"/>
          </a:xfrm>
          <a:prstGeom prst="rect">
            <a:avLst/>
          </a:prstGeom>
        </p:spPr>
      </p:pic>
      <p:pic>
        <p:nvPicPr>
          <p:cNvPr id="12" name="Picture 11"/>
          <p:cNvPicPr/>
          <p:nvPr/>
        </p:nvPicPr>
        <p:blipFill>
          <a:blip r:embed="rId5"/>
          <a:stretch>
            <a:fillRect/>
          </a:stretch>
        </p:blipFill>
        <p:spPr>
          <a:xfrm>
            <a:off x="765572" y="5340028"/>
            <a:ext cx="2657475" cy="1019175"/>
          </a:xfrm>
          <a:prstGeom prst="rect">
            <a:avLst/>
          </a:prstGeom>
        </p:spPr>
      </p:pic>
    </p:spTree>
    <p:extLst>
      <p:ext uri="{BB962C8B-B14F-4D97-AF65-F5344CB8AC3E}">
        <p14:creationId xmlns:p14="http://schemas.microsoft.com/office/powerpoint/2010/main" val="2394148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Mapper Patterns</a:t>
            </a:r>
          </a:p>
        </p:txBody>
      </p:sp>
      <p:sp>
        <p:nvSpPr>
          <p:cNvPr id="18" name="Rectangle 17"/>
          <p:cNvSpPr/>
          <p:nvPr/>
        </p:nvSpPr>
        <p:spPr bwMode="auto">
          <a:xfrm>
            <a:off x="3913981" y="1265014"/>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LOOPING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and/or originator message have a complex and recursive structures? How can we apply a set of common procedures to be apply many times?</a:t>
            </a:r>
          </a:p>
        </p:txBody>
      </p:sp>
      <p:sp>
        <p:nvSpPr>
          <p:cNvPr id="20" name="Rectangle 19"/>
          <p:cNvSpPr/>
          <p:nvPr/>
        </p:nvSpPr>
        <p:spPr bwMode="auto">
          <a:xfrm>
            <a:off x="3913981" y="3137222"/>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CANONICAL DATA MODEL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do you process messages that are semantically equivalent, but arrive in a different format? And How can you minimize dependencies when integrating applications that use different data formats?</a:t>
            </a:r>
          </a:p>
        </p:txBody>
      </p:sp>
      <p:sp>
        <p:nvSpPr>
          <p:cNvPr id="21" name="Rectangle 20"/>
          <p:cNvSpPr/>
          <p:nvPr/>
        </p:nvSpPr>
        <p:spPr bwMode="auto">
          <a:xfrm>
            <a:off x="3913981" y="5023037"/>
            <a:ext cx="8057074" cy="16531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NAME-VALUE TRANSFORMATION PATTERN</a:t>
            </a:r>
          </a:p>
          <a:p>
            <a:pPr marL="0" marR="0" lvl="0" indent="0" defTabSz="1243083" eaLnBrk="1" fontAlgn="base" latinLnBrk="0" hangingPunct="1">
              <a:lnSpc>
                <a:spcPct val="100000"/>
              </a:lnSpc>
              <a:spcBef>
                <a:spcPct val="0"/>
              </a:spcBef>
              <a:spcAft>
                <a:spcPts val="816"/>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rPr>
              <a:t>How can we transform the incoming message if the target message requires a name–value pair (NVP) structure? Or if the target message requires a hierarchical schema but the originator message have a NVP structure?</a:t>
            </a:r>
          </a:p>
        </p:txBody>
      </p:sp>
      <p:pic>
        <p:nvPicPr>
          <p:cNvPr id="9" name="Picture 8"/>
          <p:cNvPicPr/>
          <p:nvPr/>
        </p:nvPicPr>
        <p:blipFill>
          <a:blip r:embed="rId3"/>
          <a:stretch>
            <a:fillRect/>
          </a:stretch>
        </p:blipFill>
        <p:spPr>
          <a:xfrm>
            <a:off x="765572" y="1582005"/>
            <a:ext cx="2647950" cy="1019175"/>
          </a:xfrm>
          <a:prstGeom prst="rect">
            <a:avLst/>
          </a:prstGeom>
        </p:spPr>
      </p:pic>
      <p:pic>
        <p:nvPicPr>
          <p:cNvPr id="13" name="Picture 12"/>
          <p:cNvPicPr/>
          <p:nvPr/>
        </p:nvPicPr>
        <p:blipFill>
          <a:blip r:embed="rId4"/>
          <a:stretch>
            <a:fillRect/>
          </a:stretch>
        </p:blipFill>
        <p:spPr>
          <a:xfrm>
            <a:off x="765572" y="3038555"/>
            <a:ext cx="2647950" cy="1850491"/>
          </a:xfrm>
          <a:prstGeom prst="rect">
            <a:avLst/>
          </a:prstGeom>
        </p:spPr>
      </p:pic>
      <p:pic>
        <p:nvPicPr>
          <p:cNvPr id="14" name="Picture 13"/>
          <p:cNvPicPr/>
          <p:nvPr/>
        </p:nvPicPr>
        <p:blipFill>
          <a:blip r:embed="rId5"/>
          <a:stretch>
            <a:fillRect/>
          </a:stretch>
        </p:blipFill>
        <p:spPr>
          <a:xfrm>
            <a:off x="765572" y="5339739"/>
            <a:ext cx="2650062" cy="1019754"/>
          </a:xfrm>
          <a:prstGeom prst="rect">
            <a:avLst/>
          </a:prstGeom>
        </p:spPr>
      </p:pic>
    </p:spTree>
    <p:extLst>
      <p:ext uri="{BB962C8B-B14F-4D97-AF65-F5344CB8AC3E}">
        <p14:creationId xmlns:p14="http://schemas.microsoft.com/office/powerpoint/2010/main" val="536003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22931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nl-NL" sz="3264" b="0" i="0" u="none" strike="noStrike" kern="0" cap="none" spc="-136" normalizeH="0" baseline="0" noProof="0" dirty="0">
                <a:ln>
                  <a:noFill/>
                </a:ln>
                <a:gradFill>
                  <a:gsLst>
                    <a:gs pos="0">
                      <a:srgbClr val="FFFFFF"/>
                    </a:gs>
                    <a:gs pos="100000">
                      <a:srgbClr val="FFFFFF"/>
                    </a:gs>
                  </a:gsLst>
                  <a:lin ang="5400000" scaled="0"/>
                </a:gradFill>
                <a:effectLst/>
                <a:uLnTx/>
                <a:uFillTx/>
                <a:latin typeface="Segoe UI Light" pitchFamily="34" charset="0"/>
              </a:rPr>
              <a:t>Functoids</a:t>
            </a:r>
          </a:p>
        </p:txBody>
      </p:sp>
      <p:sp>
        <p:nvSpPr>
          <p:cNvPr id="15" name="Rectangle 14"/>
          <p:cNvSpPr/>
          <p:nvPr/>
        </p:nvSpPr>
        <p:spPr bwMode="auto">
          <a:xfrm>
            <a:off x="6778558"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endParaRPr kumimoji="0" lang="en-US" sz="1904"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cxnSp>
        <p:nvCxnSpPr>
          <p:cNvPr id="16" name="Straight Connector 15"/>
          <p:cNvCxnSpPr/>
          <p:nvPr/>
        </p:nvCxnSpPr>
        <p:spPr>
          <a:xfrm flipH="1">
            <a:off x="6462492"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462493"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marL="0" marR="0" lvl="0" indent="0" algn="ctr" defTabSz="1243083" eaLnBrk="1" fontAlgn="auto" latinLnBrk="0" hangingPunct="1">
              <a:lnSpc>
                <a:spcPct val="100000"/>
              </a:lnSpc>
              <a:spcBef>
                <a:spcPts val="0"/>
              </a:spcBef>
              <a:spcAft>
                <a:spcPts val="0"/>
              </a:spcAft>
              <a:buClrTx/>
              <a:buSzTx/>
              <a:buFontTx/>
              <a:buNone/>
              <a:tabLst/>
              <a:defRPr/>
            </a:pPr>
            <a:endParaRPr kumimoji="0" lang="en-US" sz="2992" b="0" i="0" u="none" strike="noStrike" kern="0" cap="none" spc="0" normalizeH="0" baseline="0" noProof="0" dirty="0">
              <a:ln>
                <a:noFill/>
              </a:ln>
              <a:solidFill>
                <a:prstClr val="white"/>
              </a:solidFill>
              <a:effectLst/>
              <a:uLnTx/>
              <a:uFillTx/>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pPr marL="0" marR="0" lvl="0" indent="0" algn="l" defTabSz="685891" rtl="0" eaLnBrk="1" fontAlgn="auto" latinLnBrk="0" hangingPunct="1">
              <a:lnSpc>
                <a:spcPct val="100000"/>
              </a:lnSpc>
              <a:spcBef>
                <a:spcPct val="0"/>
              </a:spcBef>
              <a:spcAft>
                <a:spcPts val="0"/>
              </a:spcAft>
              <a:buClrTx/>
              <a:buSzTx/>
              <a:buFontTx/>
              <a:buNone/>
              <a:tabLst/>
              <a:defRPr/>
            </a:pPr>
            <a:r>
              <a:rPr kumimoji="0" lang="en-US" sz="3264" b="0" i="0" u="none" strike="noStrike" kern="1200" cap="none" spc="0" normalizeH="0" baseline="0" noProof="0" dirty="0">
                <a:ln>
                  <a:noFill/>
                </a:ln>
                <a:solidFill>
                  <a:srgbClr val="0072C6"/>
                </a:solidFill>
                <a:effectLst/>
                <a:uLnTx/>
                <a:uFillTx/>
                <a:latin typeface="Segoe UI Light" pitchFamily="34" charset="0"/>
                <a:ea typeface="+mj-ea"/>
                <a:cs typeface="+mj-cs"/>
              </a:rPr>
              <a:t>Let’s have fun… Demos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marL="0" marR="0" lvl="0" indent="0" algn="l" defTabSz="685891" rtl="0" eaLnBrk="1" fontAlgn="ctr" latinLnBrk="0" hangingPunct="1">
              <a:lnSpc>
                <a:spcPct val="100000"/>
              </a:lnSpc>
              <a:spcBef>
                <a:spcPct val="20000"/>
              </a:spcBef>
              <a:spcAft>
                <a:spcPts val="0"/>
              </a:spcAft>
              <a:buClrTx/>
              <a:buSzTx/>
              <a:buFont typeface="Arial" pitchFamily="34" charset="0"/>
              <a:buNone/>
              <a:tabLst/>
              <a:defRPr/>
            </a:pPr>
            <a:r>
              <a:rPr kumimoji="0" lang="en-US" sz="2448" b="1" i="0" u="none" strike="noStrike" kern="1200" cap="none" spc="0" normalizeH="0" baseline="0" noProof="0" dirty="0">
                <a:ln>
                  <a:noFill/>
                </a:ln>
                <a:solidFill>
                  <a:prstClr val="white"/>
                </a:solidFill>
                <a:effectLst/>
                <a:uLnTx/>
                <a:uFillTx/>
                <a:latin typeface="Segoe UI Light" pitchFamily="34" charset="0"/>
                <a:ea typeface="+mn-ea"/>
                <a:cs typeface="+mn-cs"/>
              </a:rPr>
              <a:t>BizTalk Mapper Patterns </a:t>
            </a:r>
            <a:r>
              <a:rPr kumimoji="0" lang="en-US" sz="2448" b="0" i="0" u="none" strike="noStrike" kern="1200" cap="none" spc="0" normalizeH="0" baseline="0" noProof="0" dirty="0">
                <a:ln>
                  <a:noFill/>
                </a:ln>
                <a:solidFill>
                  <a:prstClr val="white"/>
                </a:solidFill>
                <a:effectLst/>
                <a:uLnTx/>
                <a:uFillTx/>
                <a:latin typeface="Segoe UI Light" pitchFamily="34" charset="0"/>
                <a:ea typeface="+mn-ea"/>
                <a:cs typeface="+mn-cs"/>
              </a:rPr>
              <a:t>specifying best practices and some of the best ways to address some of your needs within the context of message transformation.</a:t>
            </a:r>
          </a:p>
        </p:txBody>
      </p:sp>
      <p:sp>
        <p:nvSpPr>
          <p:cNvPr id="20" name="Rectangle 19"/>
          <p:cNvSpPr/>
          <p:nvPr/>
        </p:nvSpPr>
        <p:spPr bwMode="auto">
          <a:xfrm>
            <a:off x="9177466"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nl-NL" sz="3264" b="0" i="0" u="none" strike="noStrike" kern="0" cap="none" spc="-136" normalizeH="0" baseline="0" noProof="0" dirty="0">
                <a:ln>
                  <a:noFill/>
                </a:ln>
                <a:gradFill>
                  <a:gsLst>
                    <a:gs pos="0">
                      <a:srgbClr val="FFFFFF"/>
                    </a:gs>
                    <a:gs pos="100000">
                      <a:srgbClr val="FFFFFF"/>
                    </a:gs>
                  </a:gsLst>
                  <a:lin ang="5400000" scaled="0"/>
                </a:gradFill>
                <a:effectLst/>
                <a:uLnTx/>
                <a:uFillTx/>
                <a:latin typeface="Segoe UI Light" pitchFamily="34" charset="0"/>
              </a:rPr>
              <a:t>Inspect</a:t>
            </a:r>
          </a:p>
        </p:txBody>
      </p:sp>
      <p:sp>
        <p:nvSpPr>
          <p:cNvPr id="24" name="Rectangle 23"/>
          <p:cNvSpPr/>
          <p:nvPr/>
        </p:nvSpPr>
        <p:spPr bwMode="auto">
          <a:xfrm>
            <a:off x="9726707"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endParaRPr kumimoji="0" lang="en-US" sz="1904"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cxnSp>
        <p:nvCxnSpPr>
          <p:cNvPr id="25" name="Straight Connector 24"/>
          <p:cNvCxnSpPr/>
          <p:nvPr/>
        </p:nvCxnSpPr>
        <p:spPr>
          <a:xfrm flipH="1">
            <a:off x="9410641"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9410642"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3281168"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nl-NL" sz="3264" b="0" i="0" u="none" strike="noStrike" kern="0" cap="none" spc="-136" normalizeH="0" baseline="0" noProof="0" dirty="0">
                <a:ln>
                  <a:noFill/>
                </a:ln>
                <a:gradFill>
                  <a:gsLst>
                    <a:gs pos="0">
                      <a:srgbClr val="FFFFFF"/>
                    </a:gs>
                    <a:gs pos="100000">
                      <a:srgbClr val="FFFFFF"/>
                    </a:gs>
                  </a:gsLst>
                  <a:lin ang="5400000" scaled="0"/>
                </a:gradFill>
                <a:effectLst/>
                <a:uLnTx/>
                <a:uFillTx/>
                <a:latin typeface="Segoe UI Light" pitchFamily="34" charset="0"/>
              </a:rPr>
              <a:t>Custom XSLT</a:t>
            </a:r>
          </a:p>
        </p:txBody>
      </p:sp>
      <p:sp>
        <p:nvSpPr>
          <p:cNvPr id="28" name="Rectangle 27"/>
          <p:cNvSpPr/>
          <p:nvPr/>
        </p:nvSpPr>
        <p:spPr bwMode="auto">
          <a:xfrm>
            <a:off x="3830409"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marL="0" marR="0" lvl="0" indent="0" algn="ctr" defTabSz="1243083" eaLnBrk="1" fontAlgn="base" latinLnBrk="0" hangingPunct="1">
              <a:lnSpc>
                <a:spcPct val="100000"/>
              </a:lnSpc>
              <a:spcBef>
                <a:spcPct val="0"/>
              </a:spcBef>
              <a:spcAft>
                <a:spcPct val="0"/>
              </a:spcAft>
              <a:buClrTx/>
              <a:buSzTx/>
              <a:buFontTx/>
              <a:buNone/>
              <a:tabLst/>
              <a:defRPr/>
            </a:pPr>
            <a:endParaRPr kumimoji="0" lang="en-US" sz="1904"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cxnSp>
        <p:nvCxnSpPr>
          <p:cNvPr id="29" name="Straight Connector 28"/>
          <p:cNvCxnSpPr/>
          <p:nvPr/>
        </p:nvCxnSpPr>
        <p:spPr>
          <a:xfrm flipH="1">
            <a:off x="3514343"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514344"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6210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pt-PT" dirty="0"/>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76212455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marR="0" lvl="0" indent="-460375" algn="l" defTabSz="914400" rtl="0" eaLnBrk="1" fontAlgn="auto" latinLnBrk="0" hangingPunct="1">
              <a:lnSpc>
                <a:spcPct val="90000"/>
              </a:lnSpc>
              <a:spcBef>
                <a:spcPct val="20000"/>
              </a:spcBef>
              <a:spcAft>
                <a:spcPts val="0"/>
              </a:spcAft>
              <a:buClrTx/>
              <a:buSzPct val="90000"/>
              <a:buFontTx/>
              <a:buBlip>
                <a:blip r:embed="rId5"/>
              </a:buBlip>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grpSp>
        <p:nvGrpSpPr>
          <p:cNvPr id="4" name="Group 3"/>
          <p:cNvGrpSpPr/>
          <p:nvPr/>
        </p:nvGrpSpPr>
        <p:grpSpPr>
          <a:xfrm>
            <a:off x="4006366" y="1841079"/>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marR="0" lvl="0" indent="-460375" algn="l" defTabSz="914400" rtl="0" eaLnBrk="1" fontAlgn="auto" latinLnBrk="0" hangingPunct="1">
                <a:lnSpc>
                  <a:spcPct val="90000"/>
                </a:lnSpc>
                <a:spcBef>
                  <a:spcPct val="20000"/>
                </a:spcBef>
                <a:spcAft>
                  <a:spcPts val="0"/>
                </a:spcAft>
                <a:buClrTx/>
                <a:buSzPct val="90000"/>
                <a:buFontTx/>
                <a:buBlip>
                  <a:blip r:embed="rId5"/>
                </a:buBlip>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400" b="0" i="0" u="none" strike="noStrike" kern="1200" cap="none" spc="0" normalizeH="0" baseline="0" noProof="0" dirty="0">
                  <a:ln>
                    <a:noFill/>
                  </a:ln>
                  <a:solidFill>
                    <a:srgbClr val="FFFFFF">
                      <a:alpha val="99000"/>
                    </a:srgbClr>
                  </a:solidFill>
                  <a:effectLst/>
                  <a:uLnTx/>
                  <a:uFillTx/>
                  <a:latin typeface="+mn-lt"/>
                  <a:ea typeface="+mn-ea"/>
                  <a:cs typeface="+mn-cs"/>
                </a:rPr>
                <a:t>sandro.pereira@devscope.net</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400" b="0" i="0" u="none" strike="noStrike" kern="1200" cap="none" spc="0" normalizeH="0" baseline="0" noProof="1">
                  <a:ln>
                    <a:noFill/>
                  </a:ln>
                  <a:solidFill>
                    <a:srgbClr val="FFFFFF">
                      <a:alpha val="99000"/>
                    </a:srgbClr>
                  </a:solidFill>
                  <a:effectLst/>
                  <a:uLnTx/>
                  <a:uFillTx/>
                  <a:latin typeface="+mn-lt"/>
                  <a:ea typeface="+mn-ea"/>
                  <a:cs typeface="+mn-cs"/>
                </a:rPr>
                <a:t>linkedin.com/in/sandropereira</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400" b="0" i="0" u="none" strike="noStrike" kern="1200" cap="none" spc="0" normalizeH="0" baseline="0" noProof="0" dirty="0">
                  <a:ln>
                    <a:noFill/>
                  </a:ln>
                  <a:solidFill>
                    <a:srgbClr val="FFFFFF">
                      <a:alpha val="99000"/>
                    </a:srgbClr>
                  </a:solidFill>
                  <a:effectLst/>
                  <a:uLnTx/>
                  <a:uFillTx/>
                  <a:latin typeface="+mn-lt"/>
                  <a:ea typeface="+mn-ea"/>
                  <a:cs typeface="+mn-cs"/>
                </a:rPr>
                <a:t>@sandro_asp </a:t>
              </a:r>
            </a:p>
            <a:p>
              <a:pPr marL="860425" marR="0" lvl="1" indent="-403225" algn="l" defTabSz="914400" rtl="0" eaLnBrk="1" fontAlgn="auto" latinLnBrk="0" hangingPunct="1">
                <a:lnSpc>
                  <a:spcPct val="90000"/>
                </a:lnSpc>
                <a:spcBef>
                  <a:spcPct val="20000"/>
                </a:spcBef>
                <a:spcAft>
                  <a:spcPts val="0"/>
                </a:spcAft>
                <a:buClrTx/>
                <a:buSzPct val="105000"/>
                <a:buFontTx/>
                <a:buBlip>
                  <a:blip r:embed="rId6"/>
                </a:buBlip>
                <a:tabLst/>
                <a:defRPr/>
              </a:pPr>
              <a:r>
                <a:rPr kumimoji="0" lang="en-US" sz="2400" b="0" i="0" u="none" strike="noStrike" kern="1200" cap="none" spc="0" normalizeH="0" baseline="0" noProof="0" dirty="0">
                  <a:ln>
                    <a:noFill/>
                  </a:ln>
                  <a:solidFill>
                    <a:srgbClr val="FFFFFF">
                      <a:alpha val="99000"/>
                    </a:srgbClr>
                  </a:solidFill>
                  <a:effectLst/>
                  <a:uLnTx/>
                  <a:uFillTx/>
                  <a:latin typeface="+mn-lt"/>
                  <a:ea typeface="+mn-ea"/>
                  <a:cs typeface="+mn-cs"/>
                </a:rPr>
                <a:t>sandroaspbiztalkblog.wordpress.com</a:t>
              </a:r>
            </a:p>
          </p:txBody>
        </p:sp>
      </p:grpSp>
      <p:sp>
        <p:nvSpPr>
          <p:cNvPr id="7" name="Title 1"/>
          <p:cNvSpPr>
            <a:spLocks noGrp="1"/>
          </p:cNvSpPr>
          <p:nvPr/>
        </p:nvSpPr>
        <p:spPr>
          <a:xfrm>
            <a:off x="441184" y="367584"/>
            <a:ext cx="3688821" cy="13295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9600" b="1" i="0" u="none" strike="noStrike" kern="1200" cap="none" spc="-100"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Thanks</a:t>
            </a:r>
            <a:endParaRPr kumimoji="0" lang="en-US" sz="4400" b="0" i="0" u="none" strike="noStrike" kern="1200" cap="none" spc="-100" normalizeH="0" baseline="0" noProof="0" dirty="0">
              <a:ln w="3175">
                <a:noFill/>
              </a:ln>
              <a:gradFill flip="none" rotWithShape="1">
                <a:gsLst>
                  <a:gs pos="0">
                    <a:srgbClr val="FFFFFF"/>
                  </a:gs>
                  <a:gs pos="86000">
                    <a:srgbClr val="FFFFFF"/>
                  </a:gs>
                </a:gsLst>
                <a:lin ang="5400000" scaled="0"/>
                <a:tileRect/>
              </a:gradFill>
              <a:effectLst/>
              <a:uLnTx/>
              <a:uFillTx/>
              <a:latin typeface="+mj-lt"/>
              <a:ea typeface="+mn-ea"/>
              <a:cs typeface="Arial"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defTabSz="914400" eaLnBrk="1" fontAlgn="auto" latinLnBrk="0" hangingPunct="1">
              <a:lnSpc>
                <a:spcPct val="90000"/>
              </a:lnSpc>
              <a:spcBef>
                <a:spcPct val="20000"/>
              </a:spcBef>
              <a:spcAft>
                <a:spcPts val="0"/>
              </a:spcAft>
              <a:buClrTx/>
              <a:buSzPct val="90000"/>
              <a:buFont typeface="Arial" pitchFamily="34" charset="0"/>
              <a:buNone/>
              <a:tabLst/>
              <a:defRPr/>
            </a:pPr>
            <a:r>
              <a:rPr kumimoji="0" lang="pt-PT" sz="20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+351 223 751 350</a:t>
            </a:r>
          </a:p>
          <a:p>
            <a:pPr marL="0" marR="0" lvl="0" indent="0" defTabSz="914400" eaLnBrk="1" fontAlgn="auto" latinLnBrk="0" hangingPunct="1">
              <a:lnSpc>
                <a:spcPct val="90000"/>
              </a:lnSpc>
              <a:spcBef>
                <a:spcPct val="20000"/>
              </a:spcBef>
              <a:spcAft>
                <a:spcPts val="0"/>
              </a:spcAft>
              <a:buClrTx/>
              <a:buSzPct val="90000"/>
              <a:buFont typeface="Arial" pitchFamily="34" charset="0"/>
              <a:buNone/>
              <a:tabLst/>
              <a:defRPr/>
            </a:pPr>
            <a:r>
              <a:rPr kumimoji="0" lang="pt-PT" sz="20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Tree>
    <p:extLst>
      <p:ext uri="{BB962C8B-B14F-4D97-AF65-F5344CB8AC3E}">
        <p14:creationId xmlns:p14="http://schemas.microsoft.com/office/powerpoint/2010/main" val="38101866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Mikael Håkansson</a:t>
            </a:r>
            <a:endParaRPr lang="pt-PT" dirty="0"/>
          </a:p>
        </p:txBody>
      </p:sp>
      <p:sp>
        <p:nvSpPr>
          <p:cNvPr id="7" name="Text Placeholder 2"/>
          <p:cNvSpPr txBox="1">
            <a:spLocks/>
          </p:cNvSpPr>
          <p:nvPr/>
        </p:nvSpPr>
        <p:spPr bwMode="auto">
          <a:xfrm>
            <a:off x="3925596" y="1193006"/>
            <a:ext cx="8497112" cy="1323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072C6"/>
              </a:buClr>
              <a:buSzPct val="130000"/>
              <a:buFont typeface="Wingdings" pitchFamily="1" charset="2"/>
              <a:buNone/>
              <a:tabLst/>
              <a:defRPr/>
            </a:pPr>
            <a:r>
              <a:rPr kumimoji="0" lang="en-US" sz="3200" b="0" i="0" u="none" strike="noStrike" kern="0" cap="none" spc="0" normalizeH="0" baseline="0" noProof="0" dirty="0">
                <a:ln>
                  <a:noFill/>
                </a:ln>
                <a:solidFill>
                  <a:schemeClr val="tx1"/>
                </a:solidFill>
                <a:effectLst/>
                <a:uLnTx/>
                <a:uFillTx/>
                <a:latin typeface="+mn-lt"/>
                <a:ea typeface="+mn-ea"/>
                <a:cs typeface="+mn-cs"/>
              </a:rPr>
              <a:t>I will proudly wear Pepe jersey in Integration 2017 London… Best defender ever!</a:t>
            </a:r>
          </a:p>
        </p:txBody>
      </p:sp>
      <p:pic>
        <p:nvPicPr>
          <p:cNvPr id="9" name="Picture 8"/>
          <p:cNvPicPr>
            <a:picLocks noChangeAspect="1"/>
          </p:cNvPicPr>
          <p:nvPr/>
        </p:nvPicPr>
        <p:blipFill>
          <a:blip r:embed="rId3"/>
          <a:stretch>
            <a:fillRect/>
          </a:stretch>
        </p:blipFill>
        <p:spPr>
          <a:xfrm>
            <a:off x="9530605" y="2516460"/>
            <a:ext cx="2775852" cy="1822211"/>
          </a:xfrm>
          <a:prstGeom prst="rect">
            <a:avLst/>
          </a:prstGeom>
        </p:spPr>
      </p:pic>
      <p:pic>
        <p:nvPicPr>
          <p:cNvPr id="2052" name="Picture 4" descr="Youth Pepe Portugal Replica Jersey - #3 Soccer Turquoise Away Short Shirt Euro 20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045" y="2495297"/>
            <a:ext cx="4297082" cy="42970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m para mikael hakansson biztal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435" y="1372646"/>
            <a:ext cx="3306042" cy="40688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pepe shirt portugal"/>
          <p:cNvPicPr>
            <a:picLocks noChangeAspect="1" noChangeArrowheads="1"/>
          </p:cNvPicPr>
          <p:nvPr/>
        </p:nvPicPr>
        <p:blipFill rotWithShape="1">
          <a:blip r:embed="rId6">
            <a:extLst>
              <a:ext uri="{28A0092B-C50C-407E-A947-70E740481C1C}">
                <a14:useLocalDpi xmlns:a14="http://schemas.microsoft.com/office/drawing/2010/main" val="0"/>
              </a:ext>
            </a:extLst>
          </a:blip>
          <a:srcRect t="10856"/>
          <a:stretch/>
        </p:blipFill>
        <p:spPr bwMode="auto">
          <a:xfrm>
            <a:off x="9530605" y="4392468"/>
            <a:ext cx="2775851" cy="247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795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072C6"/>
              </a:buClr>
              <a:buSzPct val="130000"/>
              <a:buFont typeface="Wingdings" pitchFamily="1" charset="2"/>
              <a:buChar char="§"/>
              <a:tabLst/>
              <a:defRPr/>
            </a:pPr>
            <a:r>
              <a:rPr kumimoji="0" lang="en-US" sz="3200" b="0" i="0" u="none" strike="noStrike" kern="0" cap="none" spc="0" normalizeH="0" baseline="0" noProof="0" dirty="0">
                <a:ln>
                  <a:noFill/>
                </a:ln>
                <a:solidFill>
                  <a:schemeClr val="tx1"/>
                </a:solidFill>
                <a:effectLst/>
                <a:uLnTx/>
                <a:uFillTx/>
                <a:latin typeface="+mn-lt"/>
                <a:ea typeface="+mn-ea"/>
                <a:cs typeface="+mn-cs"/>
              </a:rPr>
              <a:t>How BizTalk Mapper Works</a:t>
            </a:r>
          </a:p>
          <a:p>
            <a:pPr marL="342900" marR="0" lvl="0" indent="-342900" algn="l" defTabSz="914400" rtl="0" eaLnBrk="0" fontAlgn="base" latinLnBrk="0" hangingPunct="0">
              <a:lnSpc>
                <a:spcPct val="100000"/>
              </a:lnSpc>
              <a:spcBef>
                <a:spcPct val="20000"/>
              </a:spcBef>
              <a:spcAft>
                <a:spcPct val="0"/>
              </a:spcAft>
              <a:buClr>
                <a:srgbClr val="0072C6"/>
              </a:buClr>
              <a:buSzPct val="130000"/>
              <a:buFont typeface="Wingdings" pitchFamily="1" charset="2"/>
              <a:buChar char="§"/>
              <a:tabLst/>
              <a:defRPr/>
            </a:pPr>
            <a:r>
              <a:rPr kumimoji="0" lang="en-US" sz="3200" b="0" i="0" u="none" strike="noStrike" kern="0" cap="none" spc="0" normalizeH="0" baseline="0" noProof="0" dirty="0">
                <a:ln>
                  <a:noFill/>
                </a:ln>
                <a:solidFill>
                  <a:schemeClr val="tx1"/>
                </a:solidFill>
                <a:effectLst/>
                <a:uLnTx/>
                <a:uFillTx/>
                <a:latin typeface="+mn-lt"/>
                <a:ea typeface="+mn-ea"/>
                <a:cs typeface="+mn-cs"/>
              </a:rPr>
              <a:t>Best Practices</a:t>
            </a:r>
          </a:p>
          <a:p>
            <a:pPr marL="342900" marR="0" lvl="0" indent="-342900" algn="l" defTabSz="914400" rtl="0" eaLnBrk="0" fontAlgn="base" latinLnBrk="0" hangingPunct="0">
              <a:lnSpc>
                <a:spcPct val="100000"/>
              </a:lnSpc>
              <a:spcBef>
                <a:spcPct val="20000"/>
              </a:spcBef>
              <a:spcAft>
                <a:spcPct val="0"/>
              </a:spcAft>
              <a:buClr>
                <a:srgbClr val="0072C6"/>
              </a:buClr>
              <a:buSzPct val="130000"/>
              <a:buFont typeface="Wingdings" pitchFamily="1" charset="2"/>
              <a:buChar char="§"/>
              <a:tabLst/>
              <a:defRPr/>
            </a:pPr>
            <a:r>
              <a:rPr kumimoji="0" lang="en-US" sz="3200" b="0" i="0" u="none" strike="noStrike" kern="0" cap="none" spc="0" normalizeH="0" baseline="0" noProof="0" dirty="0">
                <a:ln>
                  <a:noFill/>
                </a:ln>
                <a:solidFill>
                  <a:schemeClr val="tx1"/>
                </a:solidFill>
                <a:effectLst/>
                <a:uLnTx/>
                <a:uFillTx/>
                <a:latin typeface="+mn-lt"/>
                <a:ea typeface="+mn-ea"/>
                <a:cs typeface="+mn-cs"/>
              </a:rPr>
              <a:t>BizTalk Mapper Patterns</a:t>
            </a:r>
          </a:p>
          <a:p>
            <a:pPr marL="742950" marR="0" lvl="1" indent="-285750" algn="l" defTabSz="914400" rtl="0" eaLnBrk="0" fontAlgn="base" latinLnBrk="0" hangingPunct="0">
              <a:lnSpc>
                <a:spcPct val="100000"/>
              </a:lnSpc>
              <a:spcBef>
                <a:spcPct val="20000"/>
              </a:spcBef>
              <a:spcAft>
                <a:spcPct val="0"/>
              </a:spcAft>
              <a:buClr>
                <a:srgbClr val="0072C6"/>
              </a:buClr>
              <a:buSzPct val="130000"/>
              <a:buFont typeface="Wingdings" pitchFamily="1" charset="2"/>
              <a:buChar char="§"/>
              <a:tabLst/>
              <a:defRPr/>
            </a:pPr>
            <a:r>
              <a:rPr kumimoji="0" lang="en-US" sz="2900" b="0" i="0" u="none" strike="noStrike" kern="0" cap="none" spc="0" normalizeH="0" baseline="0" noProof="0" dirty="0">
                <a:ln>
                  <a:noFill/>
                </a:ln>
                <a:solidFill>
                  <a:schemeClr val="tx1"/>
                </a:solidFill>
                <a:effectLst/>
                <a:uLnTx/>
                <a:uFillTx/>
                <a:latin typeface="+mn-lt"/>
                <a:ea typeface="+mn-ea"/>
              </a:rPr>
              <a:t>Common mapper problems and solutions</a:t>
            </a:r>
          </a:p>
          <a:p>
            <a:pPr marL="342900" marR="0" lvl="0" indent="-342900" algn="l" defTabSz="914400" rtl="0" eaLnBrk="0" fontAlgn="base" latinLnBrk="0" hangingPunct="0">
              <a:lnSpc>
                <a:spcPct val="100000"/>
              </a:lnSpc>
              <a:spcBef>
                <a:spcPct val="20000"/>
              </a:spcBef>
              <a:spcAft>
                <a:spcPct val="0"/>
              </a:spcAft>
              <a:buClr>
                <a:srgbClr val="0072C6"/>
              </a:buClr>
              <a:buSzPct val="130000"/>
              <a:buFont typeface="Wingdings" pitchFamily="1" charset="2"/>
              <a:buChar char="§"/>
              <a:tabLst/>
              <a:defRPr/>
            </a:pPr>
            <a:endParaRPr kumimoji="0" lang="en-US" sz="3200" b="0" i="0" u="none" strike="noStrike" kern="0" cap="none" spc="0" normalizeH="0" baseline="0" noProof="0" dirty="0">
              <a:ln>
                <a:noFill/>
              </a:ln>
              <a:solidFill>
                <a:schemeClr val="tx1"/>
              </a:solidFill>
              <a:effectLst/>
              <a:uLnTx/>
              <a:uFillTx/>
              <a:latin typeface="+mn-lt"/>
              <a:ea typeface="+mn-ea"/>
              <a:cs typeface="+mn-cs"/>
            </a:endParaRPr>
          </a:p>
          <a:p>
            <a:pPr marL="627063" marR="0" lvl="1" indent="-342900" algn="l" defTabSz="914400" rtl="0" eaLnBrk="0" fontAlgn="base" latinLnBrk="0" hangingPunct="0">
              <a:lnSpc>
                <a:spcPct val="100000"/>
              </a:lnSpc>
              <a:spcBef>
                <a:spcPct val="20000"/>
              </a:spcBef>
              <a:spcAft>
                <a:spcPct val="0"/>
              </a:spcAft>
              <a:buClr>
                <a:schemeClr val="accent2"/>
              </a:buClr>
              <a:buSzPct val="130000"/>
              <a:buFont typeface="Wingdings" pitchFamily="1" charset="2"/>
              <a:buChar char="§"/>
              <a:tabLst/>
              <a:defRPr/>
            </a:pPr>
            <a:endParaRPr kumimoji="0" lang="en-US" sz="1600" b="0" i="0" u="none" strike="noStrike" kern="0" cap="none" spc="0" normalizeH="0" baseline="0" noProof="0" dirty="0">
              <a:ln>
                <a:noFill/>
              </a:ln>
              <a:solidFill>
                <a:schemeClr val="tx1"/>
              </a:solidFill>
              <a:effectLst/>
              <a:uLnTx/>
              <a:uFillTx/>
              <a:latin typeface="+mn-lt"/>
              <a:ea typeface="+mn-ea"/>
            </a:endParaRPr>
          </a:p>
        </p:txBody>
      </p:sp>
    </p:spTree>
    <p:extLst>
      <p:ext uri="{BB962C8B-B14F-4D97-AF65-F5344CB8AC3E}">
        <p14:creationId xmlns:p14="http://schemas.microsoft.com/office/powerpoint/2010/main" val="25396441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Basics Considerations</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Important basic considerations and what new improvements</a:t>
            </a:r>
          </a:p>
        </p:txBody>
      </p:sp>
    </p:spTree>
    <p:extLst>
      <p:ext uri="{BB962C8B-B14F-4D97-AF65-F5344CB8AC3E}">
        <p14:creationId xmlns:p14="http://schemas.microsoft.com/office/powerpoint/2010/main" val="315764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a:xfrm>
            <a:off x="6295965" y="2818274"/>
            <a:ext cx="5287122" cy="3388284"/>
          </a:xfrm>
        </p:spPr>
        <p:txBody>
          <a:bodyPr>
            <a:normAutofit fontScale="77500" lnSpcReduction="20000"/>
          </a:bodyPr>
          <a:lstStyle/>
          <a:p>
            <a:r>
              <a:rPr lang="en-US" dirty="0"/>
              <a:t>Schema </a:t>
            </a:r>
            <a:r>
              <a:rPr lang="en-US" dirty="0">
                <a:sym typeface="Wingdings" panose="05000000000000000000" pitchFamily="2" charset="2"/>
              </a:rPr>
              <a:t></a:t>
            </a:r>
            <a:r>
              <a:rPr lang="en-US" dirty="0"/>
              <a:t> Schema</a:t>
            </a:r>
          </a:p>
          <a:p>
            <a:endParaRPr lang="en-US" dirty="0"/>
          </a:p>
          <a:p>
            <a:endParaRPr lang="en-US" dirty="0"/>
          </a:p>
          <a:p>
            <a:endParaRPr lang="en-US" dirty="0"/>
          </a:p>
          <a:p>
            <a:endParaRPr lang="en-US" dirty="0"/>
          </a:p>
          <a:p>
            <a:endParaRPr lang="en-US" dirty="0"/>
          </a:p>
          <a:p>
            <a:endParaRPr lang="en-US" dirty="0"/>
          </a:p>
          <a:p>
            <a:pPr marL="466298" lvl="1" indent="0">
              <a:buNone/>
            </a:pPr>
            <a:r>
              <a:rPr lang="en-US" dirty="0">
                <a:sym typeface="Wingdings" pitchFamily="2" charset="2"/>
              </a:rPr>
              <a:t> </a:t>
            </a:r>
            <a:r>
              <a:rPr lang="en-US" dirty="0"/>
              <a:t>One-way (typically)</a:t>
            </a: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561" y="3352957"/>
            <a:ext cx="4491454" cy="121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856628" y="2818273"/>
            <a:ext cx="5261211" cy="3388285"/>
          </a:xfrm>
        </p:spPr>
        <p:txBody>
          <a:bodyPr>
            <a:normAutofit fontScale="70000" lnSpcReduction="20000"/>
          </a:bodyPr>
          <a:lstStyle/>
          <a:p>
            <a:r>
              <a:rPr lang="en-US" dirty="0"/>
              <a:t>CSV </a:t>
            </a:r>
            <a:r>
              <a:rPr lang="en-US" dirty="0">
                <a:sym typeface="Wingdings" panose="05000000000000000000" pitchFamily="2" charset="2"/>
              </a:rPr>
              <a:t></a:t>
            </a:r>
            <a:r>
              <a:rPr lang="en-US" dirty="0"/>
              <a:t> XML</a:t>
            </a:r>
          </a:p>
          <a:p>
            <a:endParaRPr lang="en-US" dirty="0"/>
          </a:p>
          <a:p>
            <a:endParaRPr lang="en-US" dirty="0"/>
          </a:p>
          <a:p>
            <a:endParaRPr lang="en-US" dirty="0"/>
          </a:p>
          <a:p>
            <a:endParaRPr lang="en-US" dirty="0"/>
          </a:p>
          <a:p>
            <a:endParaRPr lang="en-US" dirty="0"/>
          </a:p>
          <a:p>
            <a:pPr marL="0" indent="0">
              <a:buNone/>
            </a:pPr>
            <a:endParaRPr lang="en-US" dirty="0"/>
          </a:p>
          <a:p>
            <a:pPr marL="466298" lvl="1" indent="0">
              <a:buNone/>
            </a:pPr>
            <a:endParaRPr lang="en-US" dirty="0">
              <a:sym typeface="Wingdings" pitchFamily="2" charset="2"/>
            </a:endParaRPr>
          </a:p>
          <a:p>
            <a:pPr marL="466298" lvl="1" indent="0">
              <a:buNone/>
            </a:pPr>
            <a:r>
              <a:rPr lang="en-US" dirty="0">
                <a:sym typeface="Wingdings" pitchFamily="2" charset="2"/>
              </a:rPr>
              <a:t></a:t>
            </a:r>
            <a:r>
              <a:rPr lang="en-US" dirty="0"/>
              <a:t> Bidirectional</a:t>
            </a:r>
          </a:p>
        </p:txBody>
      </p:sp>
      <p:sp>
        <p:nvSpPr>
          <p:cNvPr id="2" name="Title 1"/>
          <p:cNvSpPr>
            <a:spLocks noGrp="1"/>
          </p:cNvSpPr>
          <p:nvPr>
            <p:ph type="title"/>
          </p:nvPr>
        </p:nvSpPr>
        <p:spPr/>
        <p:txBody>
          <a:bodyPr/>
          <a:lstStyle/>
          <a:p>
            <a:r>
              <a:rPr lang="en-US" dirty="0"/>
              <a:t>Transformation types</a:t>
            </a:r>
          </a:p>
        </p:txBody>
      </p:sp>
      <p:sp>
        <p:nvSpPr>
          <p:cNvPr id="4" name="Text Placeholder 3"/>
          <p:cNvSpPr>
            <a:spLocks noGrp="1"/>
          </p:cNvSpPr>
          <p:nvPr>
            <p:ph type="body" idx="1"/>
          </p:nvPr>
        </p:nvSpPr>
        <p:spPr>
          <a:xfrm>
            <a:off x="856628" y="2190411"/>
            <a:ext cx="5261211" cy="627864"/>
          </a:xfrm>
        </p:spPr>
        <p:txBody>
          <a:bodyPr/>
          <a:lstStyle/>
          <a:p>
            <a:r>
              <a:rPr lang="en-US" sz="3200" dirty="0"/>
              <a:t>Syntax</a:t>
            </a:r>
            <a:endParaRPr lang="en-US" dirty="0"/>
          </a:p>
        </p:txBody>
      </p:sp>
      <p:sp>
        <p:nvSpPr>
          <p:cNvPr id="6" name="Text Placeholder 5"/>
          <p:cNvSpPr>
            <a:spLocks noGrp="1"/>
          </p:cNvSpPr>
          <p:nvPr>
            <p:ph type="body" sz="quarter" idx="3"/>
          </p:nvPr>
        </p:nvSpPr>
        <p:spPr>
          <a:xfrm>
            <a:off x="6295965" y="2190411"/>
            <a:ext cx="5287122" cy="627864"/>
          </a:xfrm>
        </p:spPr>
        <p:txBody>
          <a:bodyPr/>
          <a:lstStyle/>
          <a:p>
            <a:r>
              <a:rPr lang="en-US" sz="3200" dirty="0"/>
              <a:t>Semantics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125" y="3670516"/>
            <a:ext cx="3720699" cy="1194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1363907" y="3425482"/>
            <a:ext cx="3989596" cy="133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Rectangle 11"/>
          <p:cNvSpPr/>
          <p:nvPr/>
        </p:nvSpPr>
        <p:spPr bwMode="gray">
          <a:xfrm>
            <a:off x="5997585" y="1855886"/>
            <a:ext cx="5261212" cy="3657600"/>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506466616"/>
      </p:ext>
    </p:extLst>
  </p:cSld>
  <p:clrMapOvr>
    <a:masterClrMapping/>
  </p:clrMapOvr>
  <mc:AlternateContent xmlns:mc="http://schemas.openxmlformats.org/markup-compatibility/2006" xmlns:p14="http://schemas.microsoft.com/office/powerpoint/2010/main">
    <mc:Choice Requires="p14">
      <p:transition spd="slow" p14:dur="2000" advTm="100392"/>
    </mc:Choice>
    <mc:Fallback xmlns="">
      <p:transition spd="slow" advTm="100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90"/>
                                          </p:val>
                                        </p:tav>
                                        <p:tav tm="100000">
                                          <p:val>
                                            <p:fltVal val="0"/>
                                          </p:val>
                                        </p:tav>
                                      </p:tavLst>
                                    </p:anim>
                                    <p:animEffect transition="in" filter="fade">
                                      <p:cBhvr>
                                        <p:cTn id="10"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5518" y="1718010"/>
            <a:ext cx="11375537" cy="117552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A map defines the correspondence between records, elements and fields in two different schemas</a:t>
            </a:r>
          </a:p>
          <a:p>
            <a:pPr marL="345327" indent="-345327" defTabSz="685864">
              <a:buClr>
                <a:srgbClr val="0072C6"/>
              </a:buClr>
              <a:buFont typeface="Wingdings" panose="05000000000000000000" pitchFamily="2" charset="2"/>
              <a:buChar char="§"/>
            </a:pPr>
            <a:endParaRPr lang="pt-PT" sz="2448" dirty="0">
              <a:solidFill>
                <a:schemeClr val="tx1">
                  <a:lumMod val="75000"/>
                  <a:lumOff val="25000"/>
                  <a:alpha val="99000"/>
                </a:schemeClr>
              </a:solidFill>
              <a:latin typeface="+mn-lt"/>
            </a:endParaRPr>
          </a:p>
        </p:txBody>
      </p:sp>
      <p:sp>
        <p:nvSpPr>
          <p:cNvPr id="3" name="Title 2"/>
          <p:cNvSpPr>
            <a:spLocks noGrp="1"/>
          </p:cNvSpPr>
          <p:nvPr>
            <p:ph type="title"/>
          </p:nvPr>
        </p:nvSpPr>
        <p:spPr/>
        <p:txBody>
          <a:bodyPr/>
          <a:lstStyle/>
          <a:p>
            <a:r>
              <a:rPr lang="en-US" dirty="0"/>
              <a:t>What Is a BizTalk Map?</a:t>
            </a:r>
            <a:endParaRPr lang="pt-PT" dirty="0"/>
          </a:p>
        </p:txBody>
      </p:sp>
      <p:sp>
        <p:nvSpPr>
          <p:cNvPr id="159" name="Rectangle 158"/>
          <p:cNvSpPr/>
          <p:nvPr/>
        </p:nvSpPr>
        <p:spPr bwMode="auto">
          <a:xfrm>
            <a:off x="944017" y="4929641"/>
            <a:ext cx="4927948" cy="16639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Data Transformation</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Perform computational and other data operations </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Copy the data from one message to another</a:t>
            </a:r>
          </a:p>
        </p:txBody>
      </p:sp>
      <p:sp>
        <p:nvSpPr>
          <p:cNvPr id="160" name="Rectangle 159"/>
          <p:cNvSpPr/>
          <p:nvPr/>
        </p:nvSpPr>
        <p:spPr bwMode="auto">
          <a:xfrm>
            <a:off x="944017" y="3189583"/>
            <a:ext cx="4927948" cy="1603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0" marR="0" lvl="0" indent="0" defTabSz="1243083" eaLnBrk="1" fontAlgn="base" latinLnBrk="0" hangingPunct="1">
              <a:lnSpc>
                <a:spcPct val="100000"/>
              </a:lnSpc>
              <a:spcBef>
                <a:spcPct val="0"/>
              </a:spcBef>
              <a:spcAft>
                <a:spcPts val="816"/>
              </a:spcAft>
              <a:buClrTx/>
              <a:buSzTx/>
              <a:buFontTx/>
              <a:buNone/>
              <a:tabLst/>
              <a:defRPr/>
            </a:pPr>
            <a:r>
              <a:rPr kumimoji="0" lang="en-US" sz="2720" b="1" i="0" u="none" strike="noStrike" kern="0" cap="none" spc="0" normalizeH="0" baseline="0" noProof="0" dirty="0">
                <a:ln>
                  <a:noFill/>
                </a:ln>
                <a:solidFill>
                  <a:schemeClr val="tx1"/>
                </a:solidFill>
                <a:effectLst/>
                <a:uLnTx/>
                <a:uFillTx/>
                <a:latin typeface="Segoe UI Light" pitchFamily="34" charset="0"/>
              </a:rPr>
              <a:t>Data Translation</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Change the format of data between messages</a:t>
            </a:r>
          </a:p>
          <a:p>
            <a:pPr marL="342900" marR="0" lvl="0" indent="-342900" defTabSz="1243083" eaLnBrk="1" fontAlgn="base" latinLnBrk="0" hangingPunct="1">
              <a:lnSpc>
                <a:spcPct val="100000"/>
              </a:lnSpc>
              <a:spcBef>
                <a:spcPct val="0"/>
              </a:spcBef>
              <a:spcAft>
                <a:spcPts val="816"/>
              </a:spcAft>
              <a:buClrTx/>
              <a:buSzTx/>
              <a:buFont typeface="Arial" panose="020B0604020202020204" pitchFamily="34" charset="0"/>
              <a:buChar char="•"/>
              <a:tabLst/>
              <a:defRPr/>
            </a:pPr>
            <a:r>
              <a:rPr kumimoji="0" lang="en-US" sz="1600" b="1" i="0" u="none" strike="noStrike" kern="0" cap="none" spc="0" normalizeH="0" baseline="0" noProof="0" dirty="0">
                <a:ln>
                  <a:noFill/>
                </a:ln>
                <a:solidFill>
                  <a:schemeClr val="tx1"/>
                </a:solidFill>
                <a:effectLst/>
                <a:uLnTx/>
                <a:uFillTx/>
                <a:latin typeface="+mj-lt"/>
              </a:rPr>
              <a:t>Example: translate between </a:t>
            </a:r>
            <a:br>
              <a:rPr kumimoji="0" lang="en-US" sz="1600" b="1" i="0" u="none" strike="noStrike" kern="0" cap="none" spc="0" normalizeH="0" baseline="0" noProof="0" dirty="0">
                <a:ln>
                  <a:noFill/>
                </a:ln>
                <a:solidFill>
                  <a:schemeClr val="tx1"/>
                </a:solidFill>
                <a:effectLst/>
                <a:uLnTx/>
                <a:uFillTx/>
                <a:latin typeface="+mj-lt"/>
              </a:rPr>
            </a:br>
            <a:r>
              <a:rPr kumimoji="0" lang="en-US" sz="1600" b="1" i="0" u="none" strike="noStrike" kern="0" cap="none" spc="0" normalizeH="0" baseline="0" noProof="0" dirty="0">
                <a:ln>
                  <a:noFill/>
                </a:ln>
                <a:solidFill>
                  <a:schemeClr val="tx1"/>
                </a:solidFill>
                <a:effectLst/>
                <a:uLnTx/>
                <a:uFillTx/>
                <a:latin typeface="+mj-lt"/>
              </a:rPr>
              <a:t>a flat file and an XML file</a:t>
            </a:r>
          </a:p>
        </p:txBody>
      </p:sp>
      <p:sp>
        <p:nvSpPr>
          <p:cNvPr id="347" name="Rectangle 346"/>
          <p:cNvSpPr/>
          <p:nvPr/>
        </p:nvSpPr>
        <p:spPr>
          <a:xfrm>
            <a:off x="8038627" y="3325810"/>
            <a:ext cx="2700811" cy="3081393"/>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Segoe UI Light" pitchFamily="34" charset="0"/>
              </a:rPr>
              <a:t>Map</a:t>
            </a:r>
            <a:endParaRPr kumimoji="0" lang="pt-PT" sz="1600" b="1" i="0" u="none" strike="noStrike" kern="0" cap="none" spc="0" normalizeH="0" baseline="0" noProof="0" dirty="0">
              <a:ln>
                <a:noFill/>
              </a:ln>
              <a:solidFill>
                <a:prstClr val="black"/>
              </a:solidFill>
              <a:effectLst/>
              <a:uLnTx/>
              <a:uFillTx/>
              <a:latin typeface="Segoe UI Light" pitchFamily="34" charset="0"/>
            </a:endParaRPr>
          </a:p>
        </p:txBody>
      </p:sp>
      <p:sp>
        <p:nvSpPr>
          <p:cNvPr id="348" name="AutoShape 15"/>
          <p:cNvSpPr>
            <a:spLocks noChangeArrowheads="1"/>
          </p:cNvSpPr>
          <p:nvPr/>
        </p:nvSpPr>
        <p:spPr bwMode="auto">
          <a:xfrm>
            <a:off x="8611386" y="6416870"/>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a:ln>
                  <a:noFill/>
                </a:ln>
                <a:solidFill>
                  <a:srgbClr val="5B9BD5">
                    <a:lumMod val="50000"/>
                  </a:srgbClr>
                </a:solidFill>
                <a:effectLst/>
                <a:uLnTx/>
                <a:uFillTx/>
                <a:latin typeface="Calibri" panose="020F0502020204030204"/>
              </a:rPr>
              <a:t>Page 1</a:t>
            </a:r>
          </a:p>
        </p:txBody>
      </p:sp>
      <p:sp>
        <p:nvSpPr>
          <p:cNvPr id="349"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0"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1"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2"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3"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4"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5"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6"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7"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8"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9"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60" name="AutoShape 99"/>
          <p:cNvSpPr>
            <a:spLocks noChangeArrowheads="1"/>
          </p:cNvSpPr>
          <p:nvPr/>
        </p:nvSpPr>
        <p:spPr bwMode="auto">
          <a:xfrm>
            <a:off x="9956101" y="3677759"/>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1" name="Group 100"/>
          <p:cNvGrpSpPr>
            <a:grpSpLocks/>
          </p:cNvGrpSpPr>
          <p:nvPr/>
        </p:nvGrpSpPr>
        <p:grpSpPr bwMode="auto">
          <a:xfrm flipH="1">
            <a:off x="11178476" y="4188933"/>
            <a:ext cx="182562" cy="228600"/>
            <a:chOff x="2313" y="1620"/>
            <a:chExt cx="246" cy="324"/>
          </a:xfrm>
        </p:grpSpPr>
        <p:sp>
          <p:nvSpPr>
            <p:cNvPr id="362"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4"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5"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6"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7"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68" name="Text Box 107"/>
          <p:cNvSpPr txBox="1">
            <a:spLocks noChangeArrowheads="1"/>
          </p:cNvSpPr>
          <p:nvPr/>
        </p:nvSpPr>
        <p:spPr bwMode="auto">
          <a:xfrm>
            <a:off x="10673304" y="4177821"/>
            <a:ext cx="548035" cy="258532"/>
          </a:xfrm>
          <a:prstGeom prst="rect">
            <a:avLst/>
          </a:prstGeom>
          <a:noFill/>
          <a:ln w="9525" algn="ctr">
            <a:noFill/>
            <a:miter lim="800000"/>
            <a:headEnd/>
            <a:tailEnd/>
          </a:ln>
        </p:spPr>
        <p:txBody>
          <a:bodyPr wrap="none">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Order</a:t>
            </a:r>
          </a:p>
        </p:txBody>
      </p:sp>
      <p:grpSp>
        <p:nvGrpSpPr>
          <p:cNvPr id="369" name="Group 108"/>
          <p:cNvGrpSpPr>
            <a:grpSpLocks/>
          </p:cNvGrpSpPr>
          <p:nvPr/>
        </p:nvGrpSpPr>
        <p:grpSpPr bwMode="auto">
          <a:xfrm flipH="1">
            <a:off x="10932414" y="4436583"/>
            <a:ext cx="182563" cy="228600"/>
            <a:chOff x="883" y="1396"/>
            <a:chExt cx="115" cy="144"/>
          </a:xfrm>
        </p:grpSpPr>
        <p:sp>
          <p:nvSpPr>
            <p:cNvPr id="370"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1"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2"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3"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4"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5"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6"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77" name="Text Box 116"/>
          <p:cNvSpPr txBox="1">
            <a:spLocks noChangeArrowheads="1"/>
          </p:cNvSpPr>
          <p:nvPr/>
        </p:nvSpPr>
        <p:spPr bwMode="auto">
          <a:xfrm>
            <a:off x="10005314" y="4427058"/>
            <a:ext cx="982663"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PO Number</a:t>
            </a:r>
          </a:p>
        </p:txBody>
      </p:sp>
      <p:grpSp>
        <p:nvGrpSpPr>
          <p:cNvPr id="378" name="Group 117"/>
          <p:cNvGrpSpPr>
            <a:grpSpLocks/>
          </p:cNvGrpSpPr>
          <p:nvPr/>
        </p:nvGrpSpPr>
        <p:grpSpPr bwMode="auto">
          <a:xfrm>
            <a:off x="11445177" y="4258784"/>
            <a:ext cx="92075" cy="92075"/>
            <a:chOff x="834" y="1956"/>
            <a:chExt cx="58" cy="58"/>
          </a:xfrm>
        </p:grpSpPr>
        <p:sp>
          <p:nvSpPr>
            <p:cNvPr id="379"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0"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381" name="Group 120"/>
          <p:cNvGrpSpPr>
            <a:grpSpLocks/>
          </p:cNvGrpSpPr>
          <p:nvPr/>
        </p:nvGrpSpPr>
        <p:grpSpPr bwMode="auto">
          <a:xfrm flipH="1">
            <a:off x="10932414" y="4696933"/>
            <a:ext cx="182563" cy="228600"/>
            <a:chOff x="883" y="1396"/>
            <a:chExt cx="115" cy="144"/>
          </a:xfrm>
        </p:grpSpPr>
        <p:sp>
          <p:nvSpPr>
            <p:cNvPr id="382"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3"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4"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5"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6"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7"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8"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389" name="Text Box 128"/>
          <p:cNvSpPr txBox="1">
            <a:spLocks noChangeArrowheads="1"/>
          </p:cNvSpPr>
          <p:nvPr/>
        </p:nvSpPr>
        <p:spPr bwMode="auto">
          <a:xfrm>
            <a:off x="9998964" y="4706458"/>
            <a:ext cx="989013"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Date</a:t>
            </a:r>
          </a:p>
        </p:txBody>
      </p:sp>
      <p:sp>
        <p:nvSpPr>
          <p:cNvPr id="390" name="Line 129"/>
          <p:cNvSpPr>
            <a:spLocks noChangeShapeType="1"/>
          </p:cNvSpPr>
          <p:nvPr/>
        </p:nvSpPr>
        <p:spPr bwMode="auto">
          <a:xfrm>
            <a:off x="11270552" y="4439759"/>
            <a:ext cx="9525" cy="1427163"/>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1" name="Line 130"/>
          <p:cNvSpPr>
            <a:spLocks noChangeShapeType="1"/>
          </p:cNvSpPr>
          <p:nvPr/>
        </p:nvSpPr>
        <p:spPr bwMode="auto">
          <a:xfrm flipH="1">
            <a:off x="11376913" y="4306408"/>
            <a:ext cx="58738" cy="1588"/>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2" name="Line 131"/>
          <p:cNvSpPr>
            <a:spLocks noChangeShapeType="1"/>
          </p:cNvSpPr>
          <p:nvPr/>
        </p:nvSpPr>
        <p:spPr bwMode="auto">
          <a:xfrm>
            <a:off x="11143551" y="455405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3" name="Line 132"/>
          <p:cNvSpPr>
            <a:spLocks noChangeShapeType="1"/>
          </p:cNvSpPr>
          <p:nvPr/>
        </p:nvSpPr>
        <p:spPr bwMode="auto">
          <a:xfrm>
            <a:off x="11143551" y="4811233"/>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94" name="Group 133"/>
          <p:cNvGrpSpPr>
            <a:grpSpLocks/>
          </p:cNvGrpSpPr>
          <p:nvPr/>
        </p:nvGrpSpPr>
        <p:grpSpPr bwMode="auto">
          <a:xfrm flipH="1">
            <a:off x="10932414" y="4957283"/>
            <a:ext cx="182563" cy="228600"/>
            <a:chOff x="883" y="1396"/>
            <a:chExt cx="115" cy="144"/>
          </a:xfrm>
        </p:grpSpPr>
        <p:sp>
          <p:nvSpPr>
            <p:cNvPr id="395"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6"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7"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8"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9"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0"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1"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02" name="Text Box 141"/>
          <p:cNvSpPr txBox="1">
            <a:spLocks noChangeArrowheads="1"/>
          </p:cNvSpPr>
          <p:nvPr/>
        </p:nvSpPr>
        <p:spPr bwMode="auto">
          <a:xfrm>
            <a:off x="10014838" y="4935058"/>
            <a:ext cx="973138"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Item No</a:t>
            </a:r>
          </a:p>
        </p:txBody>
      </p:sp>
      <p:sp>
        <p:nvSpPr>
          <p:cNvPr id="403" name="Line 142"/>
          <p:cNvSpPr>
            <a:spLocks noChangeShapeType="1"/>
          </p:cNvSpPr>
          <p:nvPr/>
        </p:nvSpPr>
        <p:spPr bwMode="auto">
          <a:xfrm>
            <a:off x="11146726" y="5071583"/>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404" name="Group 143"/>
          <p:cNvGrpSpPr>
            <a:grpSpLocks/>
          </p:cNvGrpSpPr>
          <p:nvPr/>
        </p:nvGrpSpPr>
        <p:grpSpPr bwMode="auto">
          <a:xfrm flipH="1">
            <a:off x="10932414" y="5214458"/>
            <a:ext cx="182563" cy="228600"/>
            <a:chOff x="883" y="1396"/>
            <a:chExt cx="115" cy="144"/>
          </a:xfrm>
        </p:grpSpPr>
        <p:sp>
          <p:nvSpPr>
            <p:cNvPr id="405"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6"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7"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8"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9"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0"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1"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12" name="Text Box 151"/>
          <p:cNvSpPr txBox="1">
            <a:spLocks noChangeArrowheads="1"/>
          </p:cNvSpPr>
          <p:nvPr/>
        </p:nvSpPr>
        <p:spPr bwMode="auto">
          <a:xfrm>
            <a:off x="10016426" y="5219221"/>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Quantity</a:t>
            </a:r>
          </a:p>
        </p:txBody>
      </p:sp>
      <p:sp>
        <p:nvSpPr>
          <p:cNvPr id="413" name="Line 152"/>
          <p:cNvSpPr>
            <a:spLocks noChangeShapeType="1"/>
          </p:cNvSpPr>
          <p:nvPr/>
        </p:nvSpPr>
        <p:spPr bwMode="auto">
          <a:xfrm>
            <a:off x="11146726" y="532875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414" name="Group 153"/>
          <p:cNvGrpSpPr>
            <a:grpSpLocks/>
          </p:cNvGrpSpPr>
          <p:nvPr/>
        </p:nvGrpSpPr>
        <p:grpSpPr bwMode="auto">
          <a:xfrm flipH="1">
            <a:off x="10932414" y="5471633"/>
            <a:ext cx="182563" cy="228600"/>
            <a:chOff x="883" y="1396"/>
            <a:chExt cx="115" cy="144"/>
          </a:xfrm>
        </p:grpSpPr>
        <p:sp>
          <p:nvSpPr>
            <p:cNvPr id="415"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6"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7"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8"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9"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0"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1"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22" name="Text Box 161"/>
          <p:cNvSpPr txBox="1">
            <a:spLocks noChangeArrowheads="1"/>
          </p:cNvSpPr>
          <p:nvPr/>
        </p:nvSpPr>
        <p:spPr bwMode="auto">
          <a:xfrm>
            <a:off x="10022776" y="5444646"/>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Order Status</a:t>
            </a:r>
          </a:p>
        </p:txBody>
      </p:sp>
      <p:sp>
        <p:nvSpPr>
          <p:cNvPr id="423" name="Line 162"/>
          <p:cNvSpPr>
            <a:spLocks noChangeShapeType="1"/>
          </p:cNvSpPr>
          <p:nvPr/>
        </p:nvSpPr>
        <p:spPr bwMode="auto">
          <a:xfrm>
            <a:off x="11140376" y="558275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4" name="Text Box 163"/>
          <p:cNvSpPr txBox="1">
            <a:spLocks noChangeArrowheads="1"/>
          </p:cNvSpPr>
          <p:nvPr/>
        </p:nvSpPr>
        <p:spPr bwMode="auto">
          <a:xfrm>
            <a:off x="9814370" y="3690160"/>
            <a:ext cx="2043113" cy="2862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Light" pitchFamily="34" charset="0"/>
              </a:rPr>
              <a:t>Destination Schema</a:t>
            </a:r>
          </a:p>
        </p:txBody>
      </p:sp>
      <p:grpSp>
        <p:nvGrpSpPr>
          <p:cNvPr id="425" name="Group 192"/>
          <p:cNvGrpSpPr>
            <a:grpSpLocks/>
          </p:cNvGrpSpPr>
          <p:nvPr/>
        </p:nvGrpSpPr>
        <p:grpSpPr bwMode="auto">
          <a:xfrm flipH="1">
            <a:off x="10932414" y="5738333"/>
            <a:ext cx="182563" cy="228600"/>
            <a:chOff x="883" y="1396"/>
            <a:chExt cx="115" cy="144"/>
          </a:xfrm>
        </p:grpSpPr>
        <p:sp>
          <p:nvSpPr>
            <p:cNvPr id="426"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7"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8"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9"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0"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1"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2"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33" name="Line 200"/>
          <p:cNvSpPr>
            <a:spLocks noChangeShapeType="1"/>
          </p:cNvSpPr>
          <p:nvPr/>
        </p:nvSpPr>
        <p:spPr bwMode="auto">
          <a:xfrm>
            <a:off x="11146726" y="5868508"/>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4" name="Text Box 201"/>
          <p:cNvSpPr txBox="1">
            <a:spLocks noChangeArrowheads="1"/>
          </p:cNvSpPr>
          <p:nvPr/>
        </p:nvSpPr>
        <p:spPr bwMode="auto">
          <a:xfrm>
            <a:off x="10016426" y="5724046"/>
            <a:ext cx="971550" cy="244682"/>
          </a:xfrm>
          <a:prstGeom prst="rect">
            <a:avLst/>
          </a:prstGeom>
          <a:noFill/>
          <a:ln w="9525" algn="ctr">
            <a:noFill/>
            <a:miter lim="800000"/>
            <a:headEnd/>
            <a:tailEnd/>
          </a:ln>
        </p:spPr>
        <p:txBody>
          <a:bodyPr>
            <a:spAutoFit/>
          </a:bodyPr>
          <a:lstStyle/>
          <a:p>
            <a:pPr marL="0" marR="0" lvl="0" indent="0" algn="r"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Total Price</a:t>
            </a:r>
          </a:p>
        </p:txBody>
      </p:sp>
      <p:sp>
        <p:nvSpPr>
          <p:cNvPr id="435"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36"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37"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38"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39"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0"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1"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2"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3"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4"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5"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6" name="AutoShape 29"/>
          <p:cNvSpPr>
            <a:spLocks noChangeArrowheads="1"/>
          </p:cNvSpPr>
          <p:nvPr/>
        </p:nvSpPr>
        <p:spPr bwMode="auto">
          <a:xfrm>
            <a:off x="7008011" y="3720622"/>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447" name="Group 30"/>
          <p:cNvGrpSpPr>
            <a:grpSpLocks/>
          </p:cNvGrpSpPr>
          <p:nvPr/>
        </p:nvGrpSpPr>
        <p:grpSpPr bwMode="auto">
          <a:xfrm>
            <a:off x="7684288" y="4947759"/>
            <a:ext cx="709613" cy="244475"/>
            <a:chOff x="826" y="1292"/>
            <a:chExt cx="447" cy="154"/>
          </a:xfrm>
        </p:grpSpPr>
        <p:grpSp>
          <p:nvGrpSpPr>
            <p:cNvPr id="448" name="Group 31"/>
            <p:cNvGrpSpPr>
              <a:grpSpLocks/>
            </p:cNvGrpSpPr>
            <p:nvPr/>
          </p:nvGrpSpPr>
          <p:grpSpPr bwMode="auto">
            <a:xfrm>
              <a:off x="826" y="1294"/>
              <a:ext cx="115" cy="144"/>
              <a:chOff x="883" y="1396"/>
              <a:chExt cx="115" cy="144"/>
            </a:xfrm>
          </p:grpSpPr>
          <p:sp>
            <p:nvSpPr>
              <p:cNvPr id="450"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1"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2"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3"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4"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5"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6"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sp>
          <p:nvSpPr>
            <p:cNvPr id="449"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rPr>
                <a:t>ItemID</a:t>
              </a:r>
              <a:endParaRPr kumimoji="0" lang="en-US" sz="1100" b="0" i="0" u="none" strike="noStrike" kern="0" cap="none" spc="0" normalizeH="0" baseline="0" noProof="0">
                <a:ln>
                  <a:noFill/>
                </a:ln>
                <a:solidFill>
                  <a:prstClr val="black"/>
                </a:solidFill>
                <a:effectLst/>
                <a:uLnTx/>
                <a:uFillTx/>
                <a:latin typeface="Calibri" panose="020F0502020204030204"/>
              </a:endParaRPr>
            </a:p>
          </p:txBody>
        </p:sp>
      </p:grpSp>
      <p:grpSp>
        <p:nvGrpSpPr>
          <p:cNvPr id="457" name="Group 40"/>
          <p:cNvGrpSpPr>
            <a:grpSpLocks/>
          </p:cNvGrpSpPr>
          <p:nvPr/>
        </p:nvGrpSpPr>
        <p:grpSpPr bwMode="auto">
          <a:xfrm>
            <a:off x="7684287" y="5208109"/>
            <a:ext cx="528638" cy="244475"/>
            <a:chOff x="826" y="1292"/>
            <a:chExt cx="333" cy="154"/>
          </a:xfrm>
        </p:grpSpPr>
        <p:grpSp>
          <p:nvGrpSpPr>
            <p:cNvPr id="458" name="Group 41"/>
            <p:cNvGrpSpPr>
              <a:grpSpLocks/>
            </p:cNvGrpSpPr>
            <p:nvPr/>
          </p:nvGrpSpPr>
          <p:grpSpPr bwMode="auto">
            <a:xfrm>
              <a:off x="826" y="1294"/>
              <a:ext cx="115" cy="144"/>
              <a:chOff x="883" y="1396"/>
              <a:chExt cx="115" cy="144"/>
            </a:xfrm>
          </p:grpSpPr>
          <p:sp>
            <p:nvSpPr>
              <p:cNvPr id="460"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1"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2"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3"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4"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5"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6"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459"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Qty</a:t>
              </a:r>
            </a:p>
          </p:txBody>
        </p:sp>
      </p:grpSp>
      <p:grpSp>
        <p:nvGrpSpPr>
          <p:cNvPr id="467" name="Group 50"/>
          <p:cNvGrpSpPr>
            <a:grpSpLocks/>
          </p:cNvGrpSpPr>
          <p:nvPr/>
        </p:nvGrpSpPr>
        <p:grpSpPr bwMode="auto">
          <a:xfrm>
            <a:off x="7684288" y="5468459"/>
            <a:ext cx="849313" cy="244475"/>
            <a:chOff x="826" y="1292"/>
            <a:chExt cx="535" cy="154"/>
          </a:xfrm>
        </p:grpSpPr>
        <p:grpSp>
          <p:nvGrpSpPr>
            <p:cNvPr id="468" name="Group 51"/>
            <p:cNvGrpSpPr>
              <a:grpSpLocks/>
            </p:cNvGrpSpPr>
            <p:nvPr/>
          </p:nvGrpSpPr>
          <p:grpSpPr bwMode="auto">
            <a:xfrm>
              <a:off x="826" y="1294"/>
              <a:ext cx="115" cy="144"/>
              <a:chOff x="883" y="1396"/>
              <a:chExt cx="115" cy="144"/>
            </a:xfrm>
          </p:grpSpPr>
          <p:sp>
            <p:nvSpPr>
              <p:cNvPr id="470"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1"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2"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3"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4"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5"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6"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469"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rPr>
                <a:t>UnitPrice</a:t>
              </a:r>
              <a:endParaRPr kumimoji="0" lang="en-US" sz="11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477" name="Group 60"/>
          <p:cNvGrpSpPr>
            <a:grpSpLocks/>
          </p:cNvGrpSpPr>
          <p:nvPr/>
        </p:nvGrpSpPr>
        <p:grpSpPr bwMode="auto">
          <a:xfrm>
            <a:off x="7446161" y="4174650"/>
            <a:ext cx="757238" cy="258763"/>
            <a:chOff x="822" y="1077"/>
            <a:chExt cx="477" cy="163"/>
          </a:xfrm>
        </p:grpSpPr>
        <p:grpSp>
          <p:nvGrpSpPr>
            <p:cNvPr id="478" name="Group 61"/>
            <p:cNvGrpSpPr>
              <a:grpSpLocks/>
            </p:cNvGrpSpPr>
            <p:nvPr/>
          </p:nvGrpSpPr>
          <p:grpSpPr bwMode="auto">
            <a:xfrm>
              <a:off x="822" y="1077"/>
              <a:ext cx="115" cy="143"/>
              <a:chOff x="2313" y="1620"/>
              <a:chExt cx="246" cy="324"/>
            </a:xfrm>
          </p:grpSpPr>
          <p:sp>
            <p:nvSpPr>
              <p:cNvPr id="480"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1"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2"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3"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4"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5"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79"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Record</a:t>
              </a:r>
            </a:p>
          </p:txBody>
        </p:sp>
      </p:grpSp>
      <p:grpSp>
        <p:nvGrpSpPr>
          <p:cNvPr id="486" name="Group 69"/>
          <p:cNvGrpSpPr>
            <a:grpSpLocks/>
          </p:cNvGrpSpPr>
          <p:nvPr/>
        </p:nvGrpSpPr>
        <p:grpSpPr bwMode="auto">
          <a:xfrm>
            <a:off x="7681112" y="4427059"/>
            <a:ext cx="487363" cy="244475"/>
            <a:chOff x="826" y="1292"/>
            <a:chExt cx="307" cy="154"/>
          </a:xfrm>
        </p:grpSpPr>
        <p:grpSp>
          <p:nvGrpSpPr>
            <p:cNvPr id="487" name="Group 70"/>
            <p:cNvGrpSpPr>
              <a:grpSpLocks/>
            </p:cNvGrpSpPr>
            <p:nvPr/>
          </p:nvGrpSpPr>
          <p:grpSpPr bwMode="auto">
            <a:xfrm>
              <a:off x="826" y="1294"/>
              <a:ext cx="115" cy="144"/>
              <a:chOff x="883" y="1396"/>
              <a:chExt cx="115" cy="144"/>
            </a:xfrm>
          </p:grpSpPr>
          <p:sp>
            <p:nvSpPr>
              <p:cNvPr id="489"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0"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1"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2"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3"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4"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5"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488"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PO</a:t>
              </a:r>
            </a:p>
          </p:txBody>
        </p:sp>
      </p:grpSp>
      <p:grpSp>
        <p:nvGrpSpPr>
          <p:cNvPr id="496" name="Group 79"/>
          <p:cNvGrpSpPr>
            <a:grpSpLocks/>
          </p:cNvGrpSpPr>
          <p:nvPr/>
        </p:nvGrpSpPr>
        <p:grpSpPr bwMode="auto">
          <a:xfrm>
            <a:off x="7279475" y="4271484"/>
            <a:ext cx="92075" cy="92075"/>
            <a:chOff x="834" y="1956"/>
            <a:chExt cx="58" cy="58"/>
          </a:xfrm>
        </p:grpSpPr>
        <p:sp>
          <p:nvSpPr>
            <p:cNvPr id="497"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98"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499" name="Group 82"/>
          <p:cNvGrpSpPr>
            <a:grpSpLocks/>
          </p:cNvGrpSpPr>
          <p:nvPr/>
        </p:nvGrpSpPr>
        <p:grpSpPr bwMode="auto">
          <a:xfrm>
            <a:off x="7681112" y="4687409"/>
            <a:ext cx="674688" cy="244475"/>
            <a:chOff x="826" y="1292"/>
            <a:chExt cx="425" cy="154"/>
          </a:xfrm>
        </p:grpSpPr>
        <p:grpSp>
          <p:nvGrpSpPr>
            <p:cNvPr id="500" name="Group 83"/>
            <p:cNvGrpSpPr>
              <a:grpSpLocks/>
            </p:cNvGrpSpPr>
            <p:nvPr/>
          </p:nvGrpSpPr>
          <p:grpSpPr bwMode="auto">
            <a:xfrm>
              <a:off x="826" y="1294"/>
              <a:ext cx="115" cy="144"/>
              <a:chOff x="883" y="1396"/>
              <a:chExt cx="115" cy="144"/>
            </a:xfrm>
          </p:grpSpPr>
          <p:sp>
            <p:nvSpPr>
              <p:cNvPr id="502"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3"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4"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5"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6"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7"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8"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501"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rPr>
                <a:t>Status</a:t>
              </a:r>
            </a:p>
          </p:txBody>
        </p:sp>
      </p:grpSp>
      <p:sp>
        <p:nvSpPr>
          <p:cNvPr id="509" name="Line 92"/>
          <p:cNvSpPr>
            <a:spLocks noChangeShapeType="1"/>
          </p:cNvSpPr>
          <p:nvPr/>
        </p:nvSpPr>
        <p:spPr bwMode="auto">
          <a:xfrm>
            <a:off x="7527125" y="4428646"/>
            <a:ext cx="9525" cy="1420812"/>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0" name="Line 93"/>
          <p:cNvSpPr>
            <a:spLocks noChangeShapeType="1"/>
          </p:cNvSpPr>
          <p:nvPr/>
        </p:nvSpPr>
        <p:spPr bwMode="auto">
          <a:xfrm flipH="1">
            <a:off x="7377900" y="4319108"/>
            <a:ext cx="58737" cy="1588"/>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1" name="Line 94"/>
          <p:cNvSpPr>
            <a:spLocks noChangeShapeType="1"/>
          </p:cNvSpPr>
          <p:nvPr/>
        </p:nvSpPr>
        <p:spPr bwMode="auto">
          <a:xfrm flipH="1">
            <a:off x="7530299" y="4552471"/>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2" name="Line 95"/>
          <p:cNvSpPr>
            <a:spLocks noChangeShapeType="1"/>
          </p:cNvSpPr>
          <p:nvPr/>
        </p:nvSpPr>
        <p:spPr bwMode="auto">
          <a:xfrm flipH="1">
            <a:off x="7530299" y="4809646"/>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3" name="Line 96"/>
          <p:cNvSpPr>
            <a:spLocks noChangeShapeType="1"/>
          </p:cNvSpPr>
          <p:nvPr/>
        </p:nvSpPr>
        <p:spPr bwMode="auto">
          <a:xfrm flipH="1">
            <a:off x="7530299" y="5063646"/>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4" name="Line 97"/>
          <p:cNvSpPr>
            <a:spLocks noChangeShapeType="1"/>
          </p:cNvSpPr>
          <p:nvPr/>
        </p:nvSpPr>
        <p:spPr bwMode="auto">
          <a:xfrm flipH="1">
            <a:off x="7533474" y="5343046"/>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15" name="Line 98"/>
          <p:cNvSpPr>
            <a:spLocks noChangeShapeType="1"/>
          </p:cNvSpPr>
          <p:nvPr/>
        </p:nvSpPr>
        <p:spPr bwMode="auto">
          <a:xfrm flipH="1">
            <a:off x="7533474" y="5597046"/>
            <a:ext cx="12541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516" name="Group 170"/>
          <p:cNvGrpSpPr>
            <a:grpSpLocks/>
          </p:cNvGrpSpPr>
          <p:nvPr/>
        </p:nvGrpSpPr>
        <p:grpSpPr bwMode="auto">
          <a:xfrm>
            <a:off x="7684287" y="5725634"/>
            <a:ext cx="593725" cy="244475"/>
            <a:chOff x="826" y="1292"/>
            <a:chExt cx="374" cy="154"/>
          </a:xfrm>
        </p:grpSpPr>
        <p:grpSp>
          <p:nvGrpSpPr>
            <p:cNvPr id="517" name="Group 171"/>
            <p:cNvGrpSpPr>
              <a:grpSpLocks/>
            </p:cNvGrpSpPr>
            <p:nvPr/>
          </p:nvGrpSpPr>
          <p:grpSpPr bwMode="auto">
            <a:xfrm>
              <a:off x="826" y="1294"/>
              <a:ext cx="115" cy="144"/>
              <a:chOff x="883" y="1396"/>
              <a:chExt cx="115" cy="144"/>
            </a:xfrm>
          </p:grpSpPr>
          <p:sp>
            <p:nvSpPr>
              <p:cNvPr id="51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51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Date</a:t>
              </a:r>
            </a:p>
          </p:txBody>
        </p:sp>
      </p:grpSp>
      <p:sp>
        <p:nvSpPr>
          <p:cNvPr id="526" name="Line 180"/>
          <p:cNvSpPr>
            <a:spLocks noChangeShapeType="1"/>
          </p:cNvSpPr>
          <p:nvPr/>
        </p:nvSpPr>
        <p:spPr bwMode="auto">
          <a:xfrm flipH="1">
            <a:off x="7533474" y="5847871"/>
            <a:ext cx="131762" cy="0"/>
          </a:xfrm>
          <a:prstGeom prst="line">
            <a:avLst/>
          </a:prstGeom>
          <a:noFill/>
          <a:ln w="12700" cap="rnd">
            <a:solidFill>
              <a:srgbClr val="4D4D4D"/>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27" name="Line 320"/>
          <p:cNvSpPr>
            <a:spLocks noChangeShapeType="1"/>
          </p:cNvSpPr>
          <p:nvPr/>
        </p:nvSpPr>
        <p:spPr bwMode="auto">
          <a:xfrm flipV="1">
            <a:off x="8095451" y="4533427"/>
            <a:ext cx="2124875" cy="7930"/>
          </a:xfrm>
          <a:prstGeom prst="line">
            <a:avLst/>
          </a:prstGeom>
          <a:noFill/>
          <a:ln w="19050">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28" name="Line 299"/>
          <p:cNvSpPr>
            <a:spLocks noChangeShapeType="1"/>
          </p:cNvSpPr>
          <p:nvPr/>
        </p:nvSpPr>
        <p:spPr bwMode="auto">
          <a:xfrm>
            <a:off x="8138639" y="5326696"/>
            <a:ext cx="2227735" cy="6825"/>
          </a:xfrm>
          <a:prstGeom prst="line">
            <a:avLst/>
          </a:prstGeom>
          <a:noFill/>
          <a:ln w="19050">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29" name="Line 300"/>
          <p:cNvSpPr>
            <a:spLocks noChangeShapeType="1"/>
          </p:cNvSpPr>
          <p:nvPr/>
        </p:nvSpPr>
        <p:spPr bwMode="auto">
          <a:xfrm flipV="1">
            <a:off x="8325636" y="5054121"/>
            <a:ext cx="2092476" cy="4763"/>
          </a:xfrm>
          <a:prstGeom prst="line">
            <a:avLst/>
          </a:prstGeom>
          <a:noFill/>
          <a:ln w="19050">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30" name="Line 301"/>
          <p:cNvSpPr>
            <a:spLocks noChangeShapeType="1"/>
          </p:cNvSpPr>
          <p:nvPr/>
        </p:nvSpPr>
        <p:spPr bwMode="auto">
          <a:xfrm flipV="1">
            <a:off x="8212686" y="4815996"/>
            <a:ext cx="2385082" cy="1042990"/>
          </a:xfrm>
          <a:prstGeom prst="line">
            <a:avLst/>
          </a:prstGeom>
          <a:noFill/>
          <a:ln w="19050">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31" name="Line 302"/>
          <p:cNvSpPr>
            <a:spLocks noChangeShapeType="1"/>
          </p:cNvSpPr>
          <p:nvPr/>
        </p:nvSpPr>
        <p:spPr bwMode="auto">
          <a:xfrm>
            <a:off x="8301585" y="4817586"/>
            <a:ext cx="1971689" cy="1017586"/>
          </a:xfrm>
          <a:prstGeom prst="line">
            <a:avLst/>
          </a:prstGeom>
          <a:noFill/>
          <a:ln w="19050">
            <a:solidFill>
              <a:srgbClr val="CC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32" name="Text Box 163"/>
          <p:cNvSpPr txBox="1">
            <a:spLocks noChangeArrowheads="1"/>
          </p:cNvSpPr>
          <p:nvPr/>
        </p:nvSpPr>
        <p:spPr bwMode="auto">
          <a:xfrm>
            <a:off x="6837354" y="3741611"/>
            <a:ext cx="2043113" cy="286232"/>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90000"/>
              </a:lnSpc>
              <a:spcBef>
                <a:spcPct val="400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Light" pitchFamily="34" charset="0"/>
              </a:rPr>
              <a:t>Source</a:t>
            </a:r>
            <a:r>
              <a:rPr kumimoji="0" lang="en-US" sz="1400" b="1" i="0" u="none" strike="noStrike" kern="0" cap="none" spc="0" normalizeH="0" baseline="0" noProof="0" dirty="0">
                <a:ln>
                  <a:noFill/>
                </a:ln>
                <a:solidFill>
                  <a:prstClr val="black"/>
                </a:solidFill>
                <a:effectLst/>
                <a:uLnTx/>
                <a:uFillTx/>
                <a:latin typeface="Segoe UI (Body)"/>
              </a:rPr>
              <a:t> </a:t>
            </a:r>
            <a:r>
              <a:rPr kumimoji="0" lang="en-US" sz="1400" b="1" i="0" u="none" strike="noStrike" kern="0" cap="none" spc="0" normalizeH="0" baseline="0" noProof="0" dirty="0">
                <a:ln>
                  <a:noFill/>
                </a:ln>
                <a:solidFill>
                  <a:prstClr val="black"/>
                </a:solidFill>
                <a:effectLst/>
                <a:uLnTx/>
                <a:uFillTx/>
                <a:latin typeface="Segoe UI Light" pitchFamily="34" charset="0"/>
              </a:rPr>
              <a:t>Schema</a:t>
            </a:r>
          </a:p>
        </p:txBody>
      </p:sp>
    </p:spTree>
    <p:extLst>
      <p:ext uri="{BB962C8B-B14F-4D97-AF65-F5344CB8AC3E}">
        <p14:creationId xmlns:p14="http://schemas.microsoft.com/office/powerpoint/2010/main" val="56172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wipe(up)">
                                      <p:cBhvr>
                                        <p:cTn id="10" dur="500"/>
                                        <p:tgtEl>
                                          <p:spTgt spid="15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27"/>
                                        </p:tgtEl>
                                        <p:attrNameLst>
                                          <p:attrName>style.visibility</p:attrName>
                                        </p:attrNameLst>
                                      </p:cBhvr>
                                      <p:to>
                                        <p:strVal val="visible"/>
                                      </p:to>
                                    </p:set>
                                    <p:animEffect transition="in" filter="wipe(left)">
                                      <p:cBhvr>
                                        <p:cTn id="14" dur="500"/>
                                        <p:tgtEl>
                                          <p:spTgt spid="52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1"/>
                                        </p:tgtEl>
                                        <p:attrNameLst>
                                          <p:attrName>style.visibility</p:attrName>
                                        </p:attrNameLst>
                                      </p:cBhvr>
                                      <p:to>
                                        <p:strVal val="visible"/>
                                      </p:to>
                                    </p:set>
                                    <p:animEffect transition="in" filter="wipe(left)">
                                      <p:cBhvr>
                                        <p:cTn id="18" dur="500"/>
                                        <p:tgtEl>
                                          <p:spTgt spid="5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29"/>
                                        </p:tgtEl>
                                        <p:attrNameLst>
                                          <p:attrName>style.visibility</p:attrName>
                                        </p:attrNameLst>
                                      </p:cBhvr>
                                      <p:to>
                                        <p:strVal val="visible"/>
                                      </p:to>
                                    </p:set>
                                    <p:animEffect transition="in" filter="wipe(left)">
                                      <p:cBhvr>
                                        <p:cTn id="22" dur="500"/>
                                        <p:tgtEl>
                                          <p:spTgt spid="52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28"/>
                                        </p:tgtEl>
                                        <p:attrNameLst>
                                          <p:attrName>style.visibility</p:attrName>
                                        </p:attrNameLst>
                                      </p:cBhvr>
                                      <p:to>
                                        <p:strVal val="visible"/>
                                      </p:to>
                                    </p:set>
                                    <p:animEffect transition="in" filter="wipe(left)">
                                      <p:cBhvr>
                                        <p:cTn id="26" dur="500"/>
                                        <p:tgtEl>
                                          <p:spTgt spid="52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30"/>
                                        </p:tgtEl>
                                        <p:attrNameLst>
                                          <p:attrName>style.visibility</p:attrName>
                                        </p:attrNameLst>
                                      </p:cBhvr>
                                      <p:to>
                                        <p:strVal val="visible"/>
                                      </p:to>
                                    </p:set>
                                    <p:animEffect transition="in" filter="wipe(left)">
                                      <p:cBhvr>
                                        <p:cTn id="30"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9" grpId="0" animBg="1"/>
      <p:bldP spid="527" grpId="0" animBg="1"/>
      <p:bldP spid="528" grpId="0" animBg="1"/>
      <p:bldP spid="529" grpId="0" animBg="1"/>
      <p:bldP spid="530" grpId="0" animBg="1"/>
      <p:bldP spid="5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1.8"/>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8b529f77-48ab-4581-b468-93f09345b8aa"/>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2295e2e7-0eeb-498e-8716-217bb2ee6ee3"/>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12566</TotalTime>
  <Words>9935</Words>
  <Application>Microsoft Office PowerPoint</Application>
  <PresentationFormat>Custom</PresentationFormat>
  <Paragraphs>632</Paragraphs>
  <Slides>45</Slides>
  <Notes>45</Notes>
  <HiddenSlides>7</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45</vt:i4>
      </vt:variant>
    </vt:vector>
  </HeadingPairs>
  <TitlesOfParts>
    <vt:vector size="57" baseType="lpstr">
      <vt:lpstr>Arial</vt:lpstr>
      <vt:lpstr>Calibri</vt:lpstr>
      <vt:lpstr>Consolas</vt:lpstr>
      <vt:lpstr>Segoe UI</vt:lpstr>
      <vt:lpstr>Segoe UI (Body)</vt:lpstr>
      <vt:lpstr>Segoe UI Light</vt:lpstr>
      <vt:lpstr>Wingdings</vt:lpstr>
      <vt:lpstr>MSVID_Product_Brand_template_16-9_WHITE_Cyan-accent</vt:lpstr>
      <vt:lpstr>CLOUD template</vt:lpstr>
      <vt:lpstr>Win8_PPT_Template</vt:lpstr>
      <vt:lpstr>1_Win8_PPT_Template</vt:lpstr>
      <vt:lpstr>1_MSVID_Product_Brand_template_16-9_WHITE_Cyan-accent</vt:lpstr>
      <vt:lpstr>BizTalk Mapping Patterns and Best Practices  </vt:lpstr>
      <vt:lpstr>PowerPoint Presentation</vt:lpstr>
      <vt:lpstr>PowerPoint Presentation</vt:lpstr>
      <vt:lpstr>PowerPoint Presentation</vt:lpstr>
      <vt:lpstr>Mikael Håkansson</vt:lpstr>
      <vt:lpstr>Agenda</vt:lpstr>
      <vt:lpstr>Basics Considerations</vt:lpstr>
      <vt:lpstr>Transformation types</vt:lpstr>
      <vt:lpstr>What Is a BizTalk Map?</vt:lpstr>
      <vt:lpstr>Where can be used?</vt:lpstr>
      <vt:lpstr>New Mapper in BizTalk Server 2010</vt:lpstr>
      <vt:lpstr>BizTalk Server 2013 Improvements</vt:lpstr>
      <vt:lpstr>How BizTalk Mapper Works</vt:lpstr>
      <vt:lpstr>Deconstructing a map</vt:lpstr>
      <vt:lpstr>Deconstructing a map</vt:lpstr>
      <vt:lpstr>Deconstructing a map</vt:lpstr>
      <vt:lpstr>Deconstructing a map</vt:lpstr>
      <vt:lpstr>Deconstructing a map</vt:lpstr>
      <vt:lpstr>Deconstructing a map</vt:lpstr>
      <vt:lpstr>Deconstructing a map</vt:lpstr>
      <vt:lpstr>The order of links association</vt:lpstr>
      <vt:lpstr>The sequence of links </vt:lpstr>
      <vt:lpstr>The exception to the rule of Link Sequence</vt:lpstr>
      <vt:lpstr>Best Practices</vt:lpstr>
      <vt:lpstr>Challenges with large data transformations</vt:lpstr>
      <vt:lpstr>Best Practices 1: Using Map Grid Pages</vt:lpstr>
      <vt:lpstr>Best Practices 1: Using Map Grid Pages</vt:lpstr>
      <vt:lpstr>Best Practices 2: Using labels…</vt:lpstr>
      <vt:lpstr>Best Practices 2: … and Comments</vt:lpstr>
      <vt:lpstr>Best Practices 2: Using labels and Comments</vt:lpstr>
      <vt:lpstr>Best Practices 3: Testing should be a continuous process</vt:lpstr>
      <vt:lpstr>Validating, Testing and Debugging a Map</vt:lpstr>
      <vt:lpstr>Best Practices 4: Built-in and Custom Functoids vs Scripting Functoid</vt:lpstr>
      <vt:lpstr>Best Practices 4: Built-in and Custom Functoids vs Scripting Functoid</vt:lpstr>
      <vt:lpstr>Best Practices 4: Built-in and Custom Functoids vs Scripting Functoid</vt:lpstr>
      <vt:lpstr>Best Practices 5: External Custom XSLT vs BizTalk Mapper</vt:lpstr>
      <vt:lpstr>Best Practices 6: Reviewing the XSLT</vt:lpstr>
      <vt:lpstr>Common mapper problems and solutions</vt:lpstr>
      <vt:lpstr>BizTalk Mapper Patterns</vt:lpstr>
      <vt:lpstr>BizTalk Mapper Patterns</vt:lpstr>
      <vt:lpstr>BizTalk Mapper Patterns</vt:lpstr>
      <vt:lpstr>BizTalk Mapper Patterns</vt:lpstr>
      <vt:lpstr>PowerPoint Presentation</vt:lpstr>
      <vt:lpstr>Questions?</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152</cp:revision>
  <cp:lastPrinted>2013-09-23T14:52:40Z</cp:lastPrinted>
  <dcterms:created xsi:type="dcterms:W3CDTF">2012-12-05T12:04:08Z</dcterms:created>
  <dcterms:modified xsi:type="dcterms:W3CDTF">2016-09-07T15:52:11Z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